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55"/>
  </p:notesMasterIdLst>
  <p:handoutMasterIdLst>
    <p:handoutMasterId r:id="rId56"/>
  </p:handoutMasterIdLst>
  <p:sldIdLst>
    <p:sldId id="756" r:id="rId3"/>
    <p:sldId id="658" r:id="rId4"/>
    <p:sldId id="754" r:id="rId5"/>
    <p:sldId id="755" r:id="rId6"/>
    <p:sldId id="757" r:id="rId7"/>
    <p:sldId id="683" r:id="rId8"/>
    <p:sldId id="646" r:id="rId9"/>
    <p:sldId id="648" r:id="rId10"/>
    <p:sldId id="647" r:id="rId11"/>
    <p:sldId id="725" r:id="rId12"/>
    <p:sldId id="726" r:id="rId13"/>
    <p:sldId id="727" r:id="rId14"/>
    <p:sldId id="728" r:id="rId15"/>
    <p:sldId id="729" r:id="rId16"/>
    <p:sldId id="758" r:id="rId17"/>
    <p:sldId id="760" r:id="rId18"/>
    <p:sldId id="759" r:id="rId19"/>
    <p:sldId id="730" r:id="rId20"/>
    <p:sldId id="731" r:id="rId21"/>
    <p:sldId id="762" r:id="rId22"/>
    <p:sldId id="761" r:id="rId23"/>
    <p:sldId id="732" r:id="rId24"/>
    <p:sldId id="733" r:id="rId25"/>
    <p:sldId id="734" r:id="rId26"/>
    <p:sldId id="735" r:id="rId27"/>
    <p:sldId id="763" r:id="rId28"/>
    <p:sldId id="736" r:id="rId29"/>
    <p:sldId id="764" r:id="rId30"/>
    <p:sldId id="737" r:id="rId31"/>
    <p:sldId id="738" r:id="rId32"/>
    <p:sldId id="765" r:id="rId33"/>
    <p:sldId id="739" r:id="rId34"/>
    <p:sldId id="740" r:id="rId35"/>
    <p:sldId id="770" r:id="rId36"/>
    <p:sldId id="741" r:id="rId37"/>
    <p:sldId id="767" r:id="rId38"/>
    <p:sldId id="766" r:id="rId39"/>
    <p:sldId id="768" r:id="rId40"/>
    <p:sldId id="769" r:id="rId41"/>
    <p:sldId id="743" r:id="rId42"/>
    <p:sldId id="772" r:id="rId43"/>
    <p:sldId id="744" r:id="rId44"/>
    <p:sldId id="745" r:id="rId45"/>
    <p:sldId id="746" r:id="rId46"/>
    <p:sldId id="747" r:id="rId47"/>
    <p:sldId id="748" r:id="rId48"/>
    <p:sldId id="773" r:id="rId49"/>
    <p:sldId id="749" r:id="rId50"/>
    <p:sldId id="750" r:id="rId51"/>
    <p:sldId id="751" r:id="rId52"/>
    <p:sldId id="752" r:id="rId53"/>
    <p:sldId id="753" r:id="rId54"/>
  </p:sldIdLst>
  <p:sldSz cx="12192000" cy="6858000"/>
  <p:notesSz cx="6991350" cy="9282113"/>
  <p:kinsoku lang="zh-CN"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000" kern="1200">
        <a:solidFill>
          <a:schemeClr val="accent1"/>
        </a:solidFill>
        <a:latin typeface="Arial" charset="0"/>
        <a:ea typeface="+mn-ea"/>
        <a:cs typeface="+mn-cs"/>
      </a:defRPr>
    </a:lvl1pPr>
    <a:lvl2pPr marL="457200" algn="ctr" rtl="0" eaLnBrk="0" fontAlgn="base" hangingPunct="0">
      <a:spcBef>
        <a:spcPct val="0"/>
      </a:spcBef>
      <a:spcAft>
        <a:spcPct val="0"/>
      </a:spcAft>
      <a:defRPr sz="2000" kern="1200">
        <a:solidFill>
          <a:schemeClr val="accent1"/>
        </a:solidFill>
        <a:latin typeface="Arial" charset="0"/>
        <a:ea typeface="+mn-ea"/>
        <a:cs typeface="+mn-cs"/>
      </a:defRPr>
    </a:lvl2pPr>
    <a:lvl3pPr marL="914400" algn="ctr" rtl="0" eaLnBrk="0" fontAlgn="base" hangingPunct="0">
      <a:spcBef>
        <a:spcPct val="0"/>
      </a:spcBef>
      <a:spcAft>
        <a:spcPct val="0"/>
      </a:spcAft>
      <a:defRPr sz="2000" kern="1200">
        <a:solidFill>
          <a:schemeClr val="accent1"/>
        </a:solidFill>
        <a:latin typeface="Arial" charset="0"/>
        <a:ea typeface="+mn-ea"/>
        <a:cs typeface="+mn-cs"/>
      </a:defRPr>
    </a:lvl3pPr>
    <a:lvl4pPr marL="1371600" algn="ctr" rtl="0" eaLnBrk="0" fontAlgn="base" hangingPunct="0">
      <a:spcBef>
        <a:spcPct val="0"/>
      </a:spcBef>
      <a:spcAft>
        <a:spcPct val="0"/>
      </a:spcAft>
      <a:defRPr sz="2000" kern="1200">
        <a:solidFill>
          <a:schemeClr val="accent1"/>
        </a:solidFill>
        <a:latin typeface="Arial" charset="0"/>
        <a:ea typeface="+mn-ea"/>
        <a:cs typeface="+mn-cs"/>
      </a:defRPr>
    </a:lvl4pPr>
    <a:lvl5pPr marL="1828800" algn="ctr" rtl="0" eaLnBrk="0" fontAlgn="base" hangingPunct="0">
      <a:spcBef>
        <a:spcPct val="0"/>
      </a:spcBef>
      <a:spcAft>
        <a:spcPct val="0"/>
      </a:spcAft>
      <a:defRPr sz="2000" kern="1200">
        <a:solidFill>
          <a:schemeClr val="accent1"/>
        </a:solidFill>
        <a:latin typeface="Arial" charset="0"/>
        <a:ea typeface="+mn-ea"/>
        <a:cs typeface="+mn-cs"/>
      </a:defRPr>
    </a:lvl5pPr>
    <a:lvl6pPr marL="2286000" algn="l" defTabSz="914400" rtl="0" eaLnBrk="1" latinLnBrk="0" hangingPunct="1">
      <a:defRPr sz="2000" kern="1200">
        <a:solidFill>
          <a:schemeClr val="accent1"/>
        </a:solidFill>
        <a:latin typeface="Arial" charset="0"/>
        <a:ea typeface="+mn-ea"/>
        <a:cs typeface="+mn-cs"/>
      </a:defRPr>
    </a:lvl6pPr>
    <a:lvl7pPr marL="2743200" algn="l" defTabSz="914400" rtl="0" eaLnBrk="1" latinLnBrk="0" hangingPunct="1">
      <a:defRPr sz="2000" kern="1200">
        <a:solidFill>
          <a:schemeClr val="accent1"/>
        </a:solidFill>
        <a:latin typeface="Arial" charset="0"/>
        <a:ea typeface="+mn-ea"/>
        <a:cs typeface="+mn-cs"/>
      </a:defRPr>
    </a:lvl7pPr>
    <a:lvl8pPr marL="3200400" algn="l" defTabSz="914400" rtl="0" eaLnBrk="1" latinLnBrk="0" hangingPunct="1">
      <a:defRPr sz="2000" kern="1200">
        <a:solidFill>
          <a:schemeClr val="accent1"/>
        </a:solidFill>
        <a:latin typeface="Arial" charset="0"/>
        <a:ea typeface="+mn-ea"/>
        <a:cs typeface="+mn-cs"/>
      </a:defRPr>
    </a:lvl8pPr>
    <a:lvl9pPr marL="3657600" algn="l" defTabSz="914400" rtl="0" eaLnBrk="1" latinLnBrk="0" hangingPunct="1">
      <a:defRPr sz="2000"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535CA1"/>
    <a:srgbClr val="05AD01"/>
    <a:srgbClr val="07FB01"/>
    <a:srgbClr val="B2B2B2"/>
    <a:srgbClr val="AAA600"/>
    <a:srgbClr val="D5AD03"/>
    <a:srgbClr val="040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6" autoAdjust="0"/>
    <p:restoredTop sz="89973" autoAdjust="0"/>
  </p:normalViewPr>
  <p:slideViewPr>
    <p:cSldViewPr>
      <p:cViewPr varScale="1">
        <p:scale>
          <a:sx n="91" d="100"/>
          <a:sy n="91" d="100"/>
        </p:scale>
        <p:origin x="2096"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3364" y="-60"/>
      </p:cViewPr>
      <p:guideLst>
        <p:guide orient="horz" pos="2923"/>
        <p:guide pos="220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678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420688" y="596900"/>
            <a:ext cx="6162675" cy="34671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25463" y="4408488"/>
            <a:ext cx="6026150" cy="4176712"/>
          </a:xfrm>
          <a:prstGeom prst="rect">
            <a:avLst/>
          </a:prstGeom>
          <a:noFill/>
          <a:ln w="12700">
            <a:noFill/>
            <a:miter lim="800000"/>
            <a:headEnd/>
            <a:tailEnd/>
          </a:ln>
          <a:effectLst/>
        </p:spPr>
        <p:txBody>
          <a:bodyPr vert="horz" wrap="square" lIns="92017" tIns="45201" rIns="92017" bIns="45201" numCol="1" anchor="t" anchorCtr="0" compatLnSpc="1">
            <a:prstTxWarp prst="textNoShape">
              <a:avLst/>
            </a:prstTxWarp>
          </a:bodyPr>
          <a:lstStyle/>
          <a:p>
            <a:pPr lvl="0"/>
            <a:r>
              <a:rPr lang="en-US" altLang="zh-CN" smtClean="0"/>
              <a:t>We want this to be in font 11 and justify.</a:t>
            </a:r>
          </a:p>
        </p:txBody>
      </p:sp>
    </p:spTree>
    <p:extLst>
      <p:ext uri="{BB962C8B-B14F-4D97-AF65-F5344CB8AC3E}">
        <p14:creationId xmlns:p14="http://schemas.microsoft.com/office/powerpoint/2010/main" val="3644113861"/>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aidu.com/s?wd=I/O%E6%8E%A5%E5%8F%A3&amp;tn=44039180_cpr&amp;fenlei=mv6quAkxTZn0IZRqIHckPjm4nH00T1YknHPWP1uBmWPbm1KBuHPW0ZwV5Hcvrjm3rH6sPfKWUMw85HfYnjn4nH6sgvPsT6KdThsqpZwYTjCEQLGCpyw9Uz4Bmy-bIi4WUvYETgN-TLwGUv3EPHmzrjfsPjc1"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baidu.com/s?wd=%E5%93%8D%E5%BA%94%E6%97%B6%E9%97%B4&amp;tn=44039180_cpr&amp;fenlei=mv6quAkxTZn0IZRqIHckPjm4nH00T1YknHPWP1uBmWPbm1KBuHPW0ZwV5Hcvrjm3rH6sPfKWUMw85HfYnjn4nH6sgvPsT6KdThsqpZwYTjCEQLGCpyw9Uz4Bmy-bIi4WUvYETgN-TLwGUv3EPHmzrjfsPjc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2302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8400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r>
              <a:rPr lang="en-US" altLang="zh-CN" dirty="0" smtClean="0"/>
              <a:t>IOR</a:t>
            </a:r>
            <a:r>
              <a:rPr lang="zh-CN" altLang="en-US" dirty="0" smtClean="0"/>
              <a:t>：</a:t>
            </a:r>
            <a:r>
              <a:rPr lang="en-US" altLang="zh-CN" dirty="0" smtClean="0"/>
              <a:t>IO Request</a:t>
            </a:r>
            <a:endParaRPr lang="zh-CN" altLang="en-US" dirty="0"/>
          </a:p>
        </p:txBody>
      </p:sp>
    </p:spTree>
    <p:extLst>
      <p:ext uri="{BB962C8B-B14F-4D97-AF65-F5344CB8AC3E}">
        <p14:creationId xmlns:p14="http://schemas.microsoft.com/office/powerpoint/2010/main" val="210083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98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r>
              <a:rPr lang="en-US" altLang="zh-CN" sz="1100" b="0" i="0" kern="1200" dirty="0" smtClean="0">
                <a:solidFill>
                  <a:schemeClr val="tx1"/>
                </a:solidFill>
                <a:effectLst/>
                <a:latin typeface="Arial" charset="0"/>
                <a:ea typeface="+mn-ea"/>
                <a:cs typeface="+mn-cs"/>
              </a:rPr>
              <a:t>1. </a:t>
            </a:r>
            <a:r>
              <a:rPr lang="zh-CN" altLang="en-US" sz="1100" b="0" i="0" kern="1200" dirty="0" smtClean="0">
                <a:solidFill>
                  <a:schemeClr val="tx1"/>
                </a:solidFill>
                <a:effectLst/>
                <a:latin typeface="Arial" charset="0"/>
                <a:ea typeface="+mn-ea"/>
                <a:cs typeface="+mn-cs"/>
              </a:rPr>
              <a:t>软中断的处理非常像硬中断。然而，它们仅仅是由当前正在运行的进程所产生的。</a:t>
            </a:r>
          </a:p>
          <a:p>
            <a:r>
              <a:rPr lang="en-US" altLang="zh-CN" sz="1100" b="0" i="0" kern="1200" dirty="0" smtClean="0">
                <a:solidFill>
                  <a:schemeClr val="tx1"/>
                </a:solidFill>
                <a:effectLst/>
                <a:latin typeface="Arial" charset="0"/>
                <a:ea typeface="+mn-ea"/>
                <a:cs typeface="+mn-cs"/>
              </a:rPr>
              <a:t>2. </a:t>
            </a:r>
            <a:r>
              <a:rPr lang="zh-CN" altLang="en-US" sz="1100" b="0" i="0" kern="1200" dirty="0" smtClean="0">
                <a:solidFill>
                  <a:schemeClr val="tx1"/>
                </a:solidFill>
                <a:effectLst/>
                <a:latin typeface="Arial" charset="0"/>
                <a:ea typeface="+mn-ea"/>
                <a:cs typeface="+mn-cs"/>
              </a:rPr>
              <a:t>通常，软中断是一些对</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的请求。这些请求会调用内核中可以调度</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发生的程序。对于某些设备，</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请求需要被立即处理，而磁盘</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请求通常可以排队并且可以稍后处理。根据</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模型的不同，进程或许会被挂起直到</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完成，此时内核调度器就会选择另一个进程去运行。</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可以在进程之间产生并且调度过程通常和磁盘</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的方式是相同。</a:t>
            </a:r>
          </a:p>
          <a:p>
            <a:r>
              <a:rPr lang="en-US" altLang="zh-CN" sz="1100" b="0" i="0" kern="1200" dirty="0" smtClean="0">
                <a:solidFill>
                  <a:schemeClr val="tx1"/>
                </a:solidFill>
                <a:effectLst/>
                <a:latin typeface="Arial" charset="0"/>
                <a:ea typeface="+mn-ea"/>
                <a:cs typeface="+mn-cs"/>
              </a:rPr>
              <a:t>3. </a:t>
            </a:r>
            <a:r>
              <a:rPr lang="zh-CN" altLang="en-US" sz="1100" b="0" i="0" kern="1200" dirty="0" smtClean="0">
                <a:solidFill>
                  <a:schemeClr val="tx1"/>
                </a:solidFill>
                <a:effectLst/>
                <a:latin typeface="Arial" charset="0"/>
                <a:ea typeface="+mn-ea"/>
                <a:cs typeface="+mn-cs"/>
              </a:rPr>
              <a:t>软中断仅与内核相联系。而内核主要负责对需要运行的任何其他的进程进行调度。一些内核允许设备驱动的一些部分存在于用户空间，并且当需要的时候内核也会调度这个进程去运行。</a:t>
            </a:r>
          </a:p>
          <a:p>
            <a:r>
              <a:rPr lang="en-US" altLang="zh-CN" sz="1100" b="0" i="0" kern="1200" dirty="0" smtClean="0">
                <a:solidFill>
                  <a:schemeClr val="tx1"/>
                </a:solidFill>
                <a:effectLst/>
                <a:latin typeface="Arial" charset="0"/>
                <a:ea typeface="+mn-ea"/>
                <a:cs typeface="+mn-cs"/>
              </a:rPr>
              <a:t>4. </a:t>
            </a:r>
            <a:r>
              <a:rPr lang="zh-CN" altLang="en-US" sz="1100" b="0" i="0" kern="1200" dirty="0" smtClean="0">
                <a:solidFill>
                  <a:schemeClr val="tx1"/>
                </a:solidFill>
                <a:effectLst/>
                <a:latin typeface="Arial" charset="0"/>
                <a:ea typeface="+mn-ea"/>
                <a:cs typeface="+mn-cs"/>
              </a:rPr>
              <a:t>软中断并不会直接中断</a:t>
            </a:r>
            <a:r>
              <a:rPr lang="en-US" altLang="zh-CN" sz="1100" b="0" i="0" kern="1200" dirty="0" smtClean="0">
                <a:solidFill>
                  <a:schemeClr val="tx1"/>
                </a:solidFill>
                <a:effectLst/>
                <a:latin typeface="Arial" charset="0"/>
                <a:ea typeface="+mn-ea"/>
                <a:cs typeface="+mn-cs"/>
              </a:rPr>
              <a:t>CPU</a:t>
            </a:r>
            <a:r>
              <a:rPr lang="zh-CN" altLang="en-US" sz="1100" b="0" i="0" kern="1200" dirty="0" smtClean="0">
                <a:solidFill>
                  <a:schemeClr val="tx1"/>
                </a:solidFill>
                <a:effectLst/>
                <a:latin typeface="Arial" charset="0"/>
                <a:ea typeface="+mn-ea"/>
                <a:cs typeface="+mn-cs"/>
              </a:rPr>
              <a:t>。也只有当前正在运行的代码（或进程）才会产生软中断。这种中断是一种需要内核为正在运行的进程去做一些事情（通常为</a:t>
            </a:r>
            <a:r>
              <a:rPr lang="en-US" altLang="zh-CN" sz="1100" b="0" i="0" kern="1200" dirty="0" smtClean="0">
                <a:solidFill>
                  <a:schemeClr val="tx1"/>
                </a:solidFill>
                <a:effectLst/>
                <a:latin typeface="Arial" charset="0"/>
                <a:ea typeface="+mn-ea"/>
                <a:cs typeface="+mn-cs"/>
              </a:rPr>
              <a:t>I/O</a:t>
            </a:r>
            <a:r>
              <a:rPr lang="zh-CN" altLang="en-US" sz="1100" b="0" i="0" kern="1200" dirty="0" smtClean="0">
                <a:solidFill>
                  <a:schemeClr val="tx1"/>
                </a:solidFill>
                <a:effectLst/>
                <a:latin typeface="Arial" charset="0"/>
                <a:ea typeface="+mn-ea"/>
                <a:cs typeface="+mn-cs"/>
              </a:rPr>
              <a:t>）的请求。有一个特殊的软中断是</a:t>
            </a:r>
            <a:r>
              <a:rPr lang="en-US" altLang="zh-CN" sz="1100" b="0" i="0" kern="1200" dirty="0" smtClean="0">
                <a:solidFill>
                  <a:schemeClr val="tx1"/>
                </a:solidFill>
                <a:effectLst/>
                <a:latin typeface="Arial" charset="0"/>
                <a:ea typeface="+mn-ea"/>
                <a:cs typeface="+mn-cs"/>
              </a:rPr>
              <a:t>Yield</a:t>
            </a:r>
            <a:r>
              <a:rPr lang="zh-CN" altLang="en-US" sz="1100" b="0" i="0" kern="1200" dirty="0" smtClean="0">
                <a:solidFill>
                  <a:schemeClr val="tx1"/>
                </a:solidFill>
                <a:effectLst/>
                <a:latin typeface="Arial" charset="0"/>
                <a:ea typeface="+mn-ea"/>
                <a:cs typeface="+mn-cs"/>
              </a:rPr>
              <a:t>调用，它的作用是请求内核调度器去查看是否有一些其他的进程可以运行。</a:t>
            </a:r>
          </a:p>
          <a:p>
            <a:endParaRPr lang="zh-CN" altLang="en-US" dirty="0"/>
          </a:p>
        </p:txBody>
      </p:sp>
    </p:spTree>
    <p:extLst>
      <p:ext uri="{BB962C8B-B14F-4D97-AF65-F5344CB8AC3E}">
        <p14:creationId xmlns:p14="http://schemas.microsoft.com/office/powerpoint/2010/main" val="2134495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1017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en-US" dirty="0" smtClean="0"/>
              <a:t>周期挪用是指利用</a:t>
            </a:r>
            <a:r>
              <a:rPr lang="en-US" altLang="zh-CN" dirty="0" smtClean="0"/>
              <a:t>CPU</a:t>
            </a:r>
            <a:r>
              <a:rPr lang="zh-CN" altLang="en-US" dirty="0" smtClean="0"/>
              <a:t>不访问存储器的那些周期来实现</a:t>
            </a:r>
            <a:r>
              <a:rPr lang="en-US" altLang="zh-CN" dirty="0" smtClean="0"/>
              <a:t>DMA</a:t>
            </a:r>
            <a:r>
              <a:rPr lang="zh-CN" altLang="en-US" dirty="0" smtClean="0"/>
              <a:t>操作，此时</a:t>
            </a:r>
            <a:r>
              <a:rPr lang="en-US" altLang="zh-CN" dirty="0" smtClean="0"/>
              <a:t>DMA</a:t>
            </a:r>
            <a:r>
              <a:rPr lang="zh-CN" altLang="en-US" dirty="0" smtClean="0"/>
              <a:t>可以使用总线而不用通知</a:t>
            </a:r>
            <a:r>
              <a:rPr lang="en-US" altLang="zh-CN" dirty="0" smtClean="0"/>
              <a:t>CPU</a:t>
            </a:r>
            <a:r>
              <a:rPr lang="zh-CN" altLang="en-US" dirty="0" smtClean="0"/>
              <a:t>也不会妨碍</a:t>
            </a:r>
            <a:r>
              <a:rPr lang="en-US" altLang="zh-CN" dirty="0" smtClean="0"/>
              <a:t>CPU</a:t>
            </a:r>
            <a:r>
              <a:rPr lang="zh-CN" altLang="en-US" dirty="0" smtClean="0"/>
              <a:t>的工作。周期挪用并不减慢</a:t>
            </a:r>
            <a:r>
              <a:rPr lang="en-US" altLang="zh-CN" dirty="0" smtClean="0"/>
              <a:t>CPU</a:t>
            </a:r>
            <a:r>
              <a:rPr lang="zh-CN" altLang="en-US" dirty="0" smtClean="0"/>
              <a:t>的操作，但可能需要复杂的时序电路，而且数据传送过程是不连续的和不规则的。</a:t>
            </a:r>
          </a:p>
          <a:p>
            <a:endParaRPr lang="zh-CN" altLang="en-US" dirty="0"/>
          </a:p>
        </p:txBody>
      </p:sp>
    </p:spTree>
    <p:extLst>
      <p:ext uri="{BB962C8B-B14F-4D97-AF65-F5344CB8AC3E}">
        <p14:creationId xmlns:p14="http://schemas.microsoft.com/office/powerpoint/2010/main" val="145365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9809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可以是单独的芯片，也可以集成到</a:t>
            </a:r>
            <a:r>
              <a:rPr lang="en-US" altLang="zh-CN" dirty="0" smtClean="0"/>
              <a:t>CPU</a:t>
            </a:r>
            <a:r>
              <a:rPr lang="zh-CN" altLang="en-US" dirty="0" smtClean="0"/>
              <a:t>、</a:t>
            </a:r>
            <a:r>
              <a:rPr lang="en-US" altLang="zh-CN" dirty="0" smtClean="0"/>
              <a:t>PCH</a:t>
            </a:r>
            <a:r>
              <a:rPr lang="zh-CN" altLang="en-US" dirty="0" smtClean="0"/>
              <a:t>（类似南桥芯片）内部</a:t>
            </a:r>
            <a:endParaRPr lang="zh-CN" altLang="en-US" dirty="0"/>
          </a:p>
        </p:txBody>
      </p:sp>
    </p:spTree>
    <p:extLst>
      <p:ext uri="{BB962C8B-B14F-4D97-AF65-F5344CB8AC3E}">
        <p14:creationId xmlns:p14="http://schemas.microsoft.com/office/powerpoint/2010/main" val="177655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100" dirty="0" smtClean="0"/>
              <a:t>所有设备均通过 </a:t>
            </a:r>
            <a:r>
              <a:rPr lang="en-US" altLang="zh-CN" sz="1100" dirty="0" smtClean="0"/>
              <a:t>I/O</a:t>
            </a:r>
            <a:r>
              <a:rPr lang="zh-CN" altLang="zh-CN" sz="1100" dirty="0" smtClean="0"/>
              <a:t>接口与总线相连</a:t>
            </a:r>
            <a:endParaRPr lang="zh-CN" altLang="en-US" dirty="0"/>
          </a:p>
        </p:txBody>
      </p:sp>
    </p:spTree>
    <p:extLst>
      <p:ext uri="{BB962C8B-B14F-4D97-AF65-F5344CB8AC3E}">
        <p14:creationId xmlns:p14="http://schemas.microsoft.com/office/powerpoint/2010/main" val="120259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pPr marL="228600" indent="-228600" algn="l">
              <a:buAutoNum type="arabicParenBoth"/>
            </a:pPr>
            <a:r>
              <a:rPr lang="zh-CN" altLang="en-US" dirty="0" smtClean="0"/>
              <a:t>链式查询方式</a:t>
            </a:r>
            <a:endParaRPr lang="en-US" altLang="zh-CN" dirty="0" smtClean="0"/>
          </a:p>
          <a:p>
            <a:pPr marL="0" indent="0" algn="l">
              <a:buNone/>
            </a:pPr>
            <a:r>
              <a:rPr lang="zh-CN" altLang="en-US" dirty="0" smtClean="0"/>
              <a:t>链式查询方式的主要特点：总线授权信号</a:t>
            </a:r>
            <a:r>
              <a:rPr lang="en-US" altLang="zh-CN" dirty="0" smtClean="0"/>
              <a:t>BG</a:t>
            </a:r>
            <a:r>
              <a:rPr lang="zh-CN" altLang="en-US" dirty="0" smtClean="0"/>
              <a:t>串行地从一个</a:t>
            </a:r>
            <a:r>
              <a:rPr lang="en-US" altLang="zh-CN" sz="1100" u="none" strike="noStrike" kern="1200" dirty="0" smtClean="0">
                <a:solidFill>
                  <a:schemeClr val="tx1"/>
                </a:solidFill>
                <a:effectLst/>
                <a:latin typeface="Arial" charset="0"/>
                <a:ea typeface="+mn-ea"/>
                <a:cs typeface="+mn-cs"/>
                <a:hlinkClick r:id="rId3"/>
              </a:rPr>
              <a:t>I/O</a:t>
            </a:r>
            <a:r>
              <a:rPr lang="zh-CN" altLang="en-US" sz="1100" u="none" strike="noStrike" kern="1200" dirty="0" smtClean="0">
                <a:solidFill>
                  <a:schemeClr val="tx1"/>
                </a:solidFill>
                <a:effectLst/>
                <a:latin typeface="Arial" charset="0"/>
                <a:ea typeface="+mn-ea"/>
                <a:cs typeface="+mn-cs"/>
                <a:hlinkClick r:id="rId3"/>
              </a:rPr>
              <a:t>接口</a:t>
            </a:r>
            <a:r>
              <a:rPr lang="zh-CN" altLang="en-US" dirty="0" smtClean="0"/>
              <a:t>传送到下一个</a:t>
            </a:r>
            <a:r>
              <a:rPr lang="en-US" altLang="zh-CN" sz="1100" u="none" strike="noStrike" kern="1200" dirty="0" smtClean="0">
                <a:solidFill>
                  <a:schemeClr val="tx1"/>
                </a:solidFill>
                <a:effectLst/>
                <a:latin typeface="Arial" charset="0"/>
                <a:ea typeface="+mn-ea"/>
                <a:cs typeface="+mn-cs"/>
                <a:hlinkClick r:id="rId3"/>
              </a:rPr>
              <a:t>I/O</a:t>
            </a:r>
            <a:r>
              <a:rPr lang="zh-CN" altLang="en-US" sz="1100" u="none" strike="noStrike" kern="1200" dirty="0" smtClean="0">
                <a:solidFill>
                  <a:schemeClr val="tx1"/>
                </a:solidFill>
                <a:effectLst/>
                <a:latin typeface="Arial" charset="0"/>
                <a:ea typeface="+mn-ea"/>
                <a:cs typeface="+mn-cs"/>
                <a:hlinkClick r:id="rId3"/>
              </a:rPr>
              <a:t>接口</a:t>
            </a:r>
            <a:r>
              <a:rPr lang="zh-CN" altLang="en-US" dirty="0" smtClean="0"/>
              <a:t>。假如</a:t>
            </a:r>
            <a:r>
              <a:rPr lang="en-US" altLang="zh-CN" dirty="0" smtClean="0"/>
              <a:t>BG</a:t>
            </a:r>
            <a:r>
              <a:rPr lang="zh-CN" altLang="en-US" dirty="0" smtClean="0"/>
              <a:t>到达的接口无总线请求，则继续往下查询；假如</a:t>
            </a:r>
            <a:r>
              <a:rPr lang="en-US" altLang="zh-CN" dirty="0" smtClean="0"/>
              <a:t>BG</a:t>
            </a:r>
            <a:r>
              <a:rPr lang="zh-CN" altLang="en-US" dirty="0" smtClean="0"/>
              <a:t>到达的接口有总线请求，</a:t>
            </a:r>
            <a:r>
              <a:rPr lang="en-US" altLang="zh-CN" dirty="0" smtClean="0"/>
              <a:t>BG</a:t>
            </a:r>
            <a:r>
              <a:rPr lang="zh-CN" altLang="en-US" dirty="0" smtClean="0"/>
              <a:t>信号便不再往下查询，该</a:t>
            </a:r>
            <a:r>
              <a:rPr lang="en-US" altLang="zh-CN" sz="1100" u="none" strike="noStrike" kern="1200" dirty="0" smtClean="0">
                <a:solidFill>
                  <a:schemeClr val="tx1"/>
                </a:solidFill>
                <a:effectLst/>
                <a:latin typeface="Arial" charset="0"/>
                <a:ea typeface="+mn-ea"/>
                <a:cs typeface="+mn-cs"/>
                <a:hlinkClick r:id="rId3"/>
              </a:rPr>
              <a:t>I/O</a:t>
            </a:r>
            <a:r>
              <a:rPr lang="zh-CN" altLang="en-US" sz="1100" u="none" strike="noStrike" kern="1200" dirty="0" smtClean="0">
                <a:solidFill>
                  <a:schemeClr val="tx1"/>
                </a:solidFill>
                <a:effectLst/>
                <a:latin typeface="Arial" charset="0"/>
                <a:ea typeface="+mn-ea"/>
                <a:cs typeface="+mn-cs"/>
                <a:hlinkClick r:id="rId3"/>
              </a:rPr>
              <a:t>接口</a:t>
            </a:r>
            <a:r>
              <a:rPr lang="zh-CN" altLang="en-US" dirty="0" smtClean="0"/>
              <a:t>获得了总线控制权。离中央仲裁器最近的设备具有最高优先级，通过接口的优先级排队电路来实现。</a:t>
            </a:r>
            <a:br>
              <a:rPr lang="zh-CN" altLang="en-US" dirty="0" smtClean="0"/>
            </a:br>
            <a:r>
              <a:rPr lang="zh-CN" altLang="en-US" dirty="0" smtClean="0"/>
              <a:t>链式查询方式的优点</a:t>
            </a:r>
            <a:r>
              <a:rPr lang="en-US" altLang="zh-CN" dirty="0" smtClean="0"/>
              <a:t>: </a:t>
            </a:r>
            <a:r>
              <a:rPr lang="zh-CN" altLang="en-US" dirty="0" smtClean="0"/>
              <a:t>只用很少几根线就能按一定优先次序实现总线仲裁，很容易扩充设备。</a:t>
            </a:r>
            <a:br>
              <a:rPr lang="zh-CN" altLang="en-US" dirty="0" smtClean="0"/>
            </a:br>
            <a:r>
              <a:rPr lang="zh-CN" altLang="en-US" dirty="0" smtClean="0"/>
              <a:t>链式查询方式的缺点</a:t>
            </a:r>
            <a:r>
              <a:rPr lang="en-US" altLang="zh-CN" dirty="0" smtClean="0"/>
              <a:t>: </a:t>
            </a:r>
            <a:r>
              <a:rPr lang="zh-CN" altLang="en-US" dirty="0" smtClean="0"/>
              <a:t>对询问链的电路故障很敏感，如果第</a:t>
            </a:r>
            <a:r>
              <a:rPr lang="en-US" altLang="zh-CN" dirty="0" err="1" smtClean="0"/>
              <a:t>i</a:t>
            </a:r>
            <a:r>
              <a:rPr lang="zh-CN" altLang="en-US" dirty="0" smtClean="0"/>
              <a:t>个设备的接口中有关链的电路有故障，那么第</a:t>
            </a:r>
            <a:r>
              <a:rPr lang="en-US" altLang="zh-CN" dirty="0" err="1" smtClean="0"/>
              <a:t>i</a:t>
            </a:r>
            <a:r>
              <a:rPr lang="zh-CN" altLang="en-US" dirty="0" smtClean="0"/>
              <a:t>个以后的设备都不能进行工作。查询链的优先级是固定的，如果优先级高的设备出现频繁的请求时，优先级较低的设备可能长期不能使用总线。</a:t>
            </a:r>
            <a:endParaRPr lang="en-US" altLang="zh-CN" dirty="0" smtClean="0"/>
          </a:p>
          <a:p>
            <a:pPr marL="0" indent="0" algn="l">
              <a:buNone/>
            </a:pPr>
            <a:r>
              <a:rPr lang="zh-CN" altLang="en-US" dirty="0" smtClean="0"/>
              <a:t/>
            </a:r>
            <a:br>
              <a:rPr lang="zh-CN" altLang="en-US" dirty="0" smtClean="0"/>
            </a:br>
            <a:r>
              <a:rPr lang="en-US" altLang="zh-CN" dirty="0" smtClean="0"/>
              <a:t>(2)</a:t>
            </a:r>
            <a:r>
              <a:rPr lang="zh-CN" altLang="en-US" dirty="0" smtClean="0"/>
              <a:t>计数器定时查询方式</a:t>
            </a:r>
            <a:endParaRPr lang="en-US" altLang="zh-CN" dirty="0" smtClean="0"/>
          </a:p>
          <a:p>
            <a:pPr marL="0" indent="0" algn="l">
              <a:buNone/>
            </a:pPr>
            <a:r>
              <a:rPr lang="zh-CN" altLang="en-US" dirty="0" smtClean="0"/>
              <a:t/>
            </a:r>
            <a:br>
              <a:rPr lang="zh-CN" altLang="en-US" dirty="0" smtClean="0"/>
            </a:br>
            <a:r>
              <a:rPr lang="zh-CN" altLang="en-US" dirty="0" smtClean="0"/>
              <a:t>总线上的任一设备要求使用总线时，通过</a:t>
            </a:r>
            <a:r>
              <a:rPr lang="en-US" altLang="zh-CN" dirty="0" smtClean="0"/>
              <a:t>BR</a:t>
            </a:r>
            <a:r>
              <a:rPr lang="zh-CN" altLang="en-US" dirty="0" smtClean="0"/>
              <a:t>线发出总线请求。中央仲裁器接到请求信号以后，在</a:t>
            </a:r>
            <a:r>
              <a:rPr lang="en-US" altLang="zh-CN" dirty="0" smtClean="0"/>
              <a:t>BS</a:t>
            </a:r>
            <a:r>
              <a:rPr lang="zh-CN" altLang="en-US" dirty="0" smtClean="0"/>
              <a:t>线为“</a:t>
            </a:r>
            <a:r>
              <a:rPr lang="en-US" altLang="zh-CN" dirty="0" smtClean="0"/>
              <a:t>0”</a:t>
            </a:r>
            <a:r>
              <a:rPr lang="zh-CN" altLang="en-US" dirty="0" smtClean="0"/>
              <a:t>的情况下让计数器开始计数，计数值通过一组地址线发向各设备。每个设备接口都有一个设备地址判别电路，当地址线上的计数值与请求总线的设备地址相一致时，该设备置“</a:t>
            </a:r>
            <a:r>
              <a:rPr lang="en-US" altLang="zh-CN" dirty="0" smtClean="0"/>
              <a:t>1”BS</a:t>
            </a:r>
            <a:r>
              <a:rPr lang="zh-CN" altLang="en-US" dirty="0" smtClean="0"/>
              <a:t>线，获得了总线使用权，此时中止计数查询。每次计数可以从“</a:t>
            </a:r>
            <a:r>
              <a:rPr lang="en-US" altLang="zh-CN" dirty="0" smtClean="0"/>
              <a:t>0”</a:t>
            </a:r>
            <a:r>
              <a:rPr lang="zh-CN" altLang="en-US" dirty="0" smtClean="0"/>
              <a:t>开始，也可以从中止点开始。如果从“</a:t>
            </a:r>
            <a:r>
              <a:rPr lang="en-US" altLang="zh-CN" dirty="0" smtClean="0"/>
              <a:t>0”</a:t>
            </a:r>
            <a:r>
              <a:rPr lang="zh-CN" altLang="en-US" dirty="0" smtClean="0"/>
              <a:t>开始，各设备的优先次序与链式查询法相同，优先级的顺序是固定的。如果从中止点开始，则每个设备使用总线的优先级相等。计数器的初值也可用程序来设置，这可以方便地改变优先次序，但这种灵活性是以增加线数为代价的。</a:t>
            </a:r>
            <a:endParaRPr lang="en-US" altLang="zh-CN" dirty="0" smtClean="0"/>
          </a:p>
          <a:p>
            <a:pPr marL="0" indent="0" algn="l">
              <a:buNone/>
            </a:pPr>
            <a:r>
              <a:rPr lang="zh-CN" altLang="en-US" dirty="0" smtClean="0"/>
              <a:t/>
            </a:r>
            <a:br>
              <a:rPr lang="zh-CN" altLang="en-US" dirty="0" smtClean="0"/>
            </a:br>
            <a:r>
              <a:rPr lang="en-US" altLang="zh-CN" dirty="0" smtClean="0"/>
              <a:t>(3)</a:t>
            </a:r>
            <a:r>
              <a:rPr lang="zh-CN" altLang="en-US" dirty="0" smtClean="0"/>
              <a:t>独立请求方式</a:t>
            </a:r>
            <a:endParaRPr lang="en-US" altLang="zh-CN" dirty="0" smtClean="0"/>
          </a:p>
          <a:p>
            <a:pPr marL="0" indent="0" algn="l">
              <a:buNone/>
            </a:pPr>
            <a:r>
              <a:rPr lang="zh-CN" altLang="en-US" dirty="0" smtClean="0"/>
              <a:t/>
            </a:r>
            <a:br>
              <a:rPr lang="zh-CN" altLang="en-US" dirty="0" smtClean="0"/>
            </a:br>
            <a:r>
              <a:rPr lang="zh-CN" altLang="en-US" dirty="0" smtClean="0"/>
              <a:t>每一个共享总线的设备均有一对总线请求线</a:t>
            </a:r>
            <a:r>
              <a:rPr lang="en-US" altLang="zh-CN" dirty="0" err="1" smtClean="0"/>
              <a:t>BRi</a:t>
            </a:r>
            <a:r>
              <a:rPr lang="zh-CN" altLang="en-US" dirty="0" smtClean="0"/>
              <a:t>和总线授权线</a:t>
            </a:r>
            <a:r>
              <a:rPr lang="en-US" altLang="zh-CN" dirty="0" err="1" smtClean="0"/>
              <a:t>BGi</a:t>
            </a:r>
            <a:r>
              <a:rPr lang="zh-CN" altLang="en-US" dirty="0" smtClean="0"/>
              <a:t>。当设备要求使用总线时，便发出该设备的请求信号。中央仲裁器中的排队电路决定首先响应哪个设备的请求，给设备以授权信号</a:t>
            </a:r>
            <a:r>
              <a:rPr lang="en-US" altLang="zh-CN" dirty="0" err="1" smtClean="0"/>
              <a:t>BGi</a:t>
            </a:r>
            <a:r>
              <a:rPr lang="zh-CN" altLang="en-US" dirty="0" smtClean="0"/>
              <a:t>。独立请求方式的优点：</a:t>
            </a:r>
            <a:r>
              <a:rPr lang="zh-CN" altLang="en-US" sz="1100" u="none" strike="noStrike" kern="1200" dirty="0" smtClean="0">
                <a:solidFill>
                  <a:schemeClr val="tx1"/>
                </a:solidFill>
                <a:effectLst/>
                <a:latin typeface="Arial" charset="0"/>
                <a:ea typeface="+mn-ea"/>
                <a:cs typeface="+mn-cs"/>
                <a:hlinkClick r:id="rId4"/>
              </a:rPr>
              <a:t>响应时间</a:t>
            </a:r>
            <a:r>
              <a:rPr lang="zh-CN" altLang="en-US" dirty="0" smtClean="0"/>
              <a:t>快，确定优先响应的设备所花费的时间少，用不着一个设备接一个设备地查询。其次，对优先次序的控制相当灵活，可以预先固定也可以通过程序来改变优先次序；还可以用屏蔽</a:t>
            </a:r>
            <a:r>
              <a:rPr lang="en-US" altLang="zh-CN" dirty="0" smtClean="0"/>
              <a:t>(</a:t>
            </a:r>
            <a:r>
              <a:rPr lang="zh-CN" altLang="en-US" dirty="0" smtClean="0"/>
              <a:t>禁止</a:t>
            </a:r>
            <a:r>
              <a:rPr lang="en-US" altLang="zh-CN" dirty="0" smtClean="0"/>
              <a:t>)</a:t>
            </a:r>
            <a:r>
              <a:rPr lang="zh-CN" altLang="en-US" dirty="0" smtClean="0"/>
              <a:t>某个请求的办法，不响应来自无效设备的请求。</a:t>
            </a:r>
            <a:br>
              <a:rPr lang="zh-CN" altLang="en-US" dirty="0" smtClean="0"/>
            </a:br>
            <a:endParaRPr lang="zh-CN" altLang="en-US" dirty="0"/>
          </a:p>
        </p:txBody>
      </p:sp>
    </p:spTree>
    <p:extLst>
      <p:ext uri="{BB962C8B-B14F-4D97-AF65-F5344CB8AC3E}">
        <p14:creationId xmlns:p14="http://schemas.microsoft.com/office/powerpoint/2010/main" val="167487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r>
              <a:rPr lang="en-US" altLang="zh-CN" dirty="0" smtClean="0"/>
              <a:t>BR</a:t>
            </a:r>
            <a:r>
              <a:rPr lang="zh-CN" altLang="en-US" dirty="0" smtClean="0"/>
              <a:t>：</a:t>
            </a:r>
            <a:r>
              <a:rPr lang="en-US" altLang="zh-CN" dirty="0" smtClean="0"/>
              <a:t>bus request</a:t>
            </a:r>
          </a:p>
          <a:p>
            <a:r>
              <a:rPr lang="en-US" altLang="zh-CN" dirty="0" smtClean="0"/>
              <a:t>BG : bus grant </a:t>
            </a:r>
          </a:p>
          <a:p>
            <a:r>
              <a:rPr lang="zh-CN" altLang="en-US" dirty="0" smtClean="0"/>
              <a:t>链式查询方式连线简单，易于扩充，对电路故障最敏感；计数器定时查询方式 优先级设置较灵活，对故障不敏感，连线及控制过程较复杂；独立请求方式速度最快，但硬件器件用量大，连线多，成本较高。</a:t>
            </a:r>
            <a:endParaRPr lang="zh-CN" altLang="en-US" dirty="0"/>
          </a:p>
        </p:txBody>
      </p:sp>
    </p:spTree>
    <p:extLst>
      <p:ext uri="{BB962C8B-B14F-4D97-AF65-F5344CB8AC3E}">
        <p14:creationId xmlns:p14="http://schemas.microsoft.com/office/powerpoint/2010/main" val="5938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361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175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8086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550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596900"/>
            <a:ext cx="6162675" cy="3467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688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49" name="Rectangle 9"/>
          <p:cNvSpPr>
            <a:spLocks noChangeArrowheads="1"/>
          </p:cNvSpPr>
          <p:nvPr userDrawn="1"/>
        </p:nvSpPr>
        <p:spPr bwMode="auto">
          <a:xfrm>
            <a:off x="1" y="1"/>
            <a:ext cx="9935633" cy="549275"/>
          </a:xfrm>
          <a:prstGeom prst="rect">
            <a:avLst/>
          </a:prstGeom>
          <a:solidFill>
            <a:srgbClr val="C30224"/>
          </a:solidFill>
          <a:ln w="9525">
            <a:noFill/>
            <a:miter lim="800000"/>
            <a:headEnd/>
            <a:tailEnd/>
          </a:ln>
          <a:effectLst/>
        </p:spPr>
        <p:txBody>
          <a:bodyPr wrap="none" anchor="ctr"/>
          <a:lstStyle/>
          <a:p>
            <a:pPr algn="l" eaLnBrk="1" hangingPunct="1"/>
            <a:endParaRPr lang="zh-CN" altLang="en-US" sz="3200" b="1">
              <a:solidFill>
                <a:schemeClr val="tx2"/>
              </a:solidFill>
              <a:ea typeface="宋体" pitchFamily="2" charset="-122"/>
            </a:endParaRPr>
          </a:p>
        </p:txBody>
      </p:sp>
      <p:sp>
        <p:nvSpPr>
          <p:cNvPr id="87050" name="Line 10"/>
          <p:cNvSpPr>
            <a:spLocks noChangeShapeType="1"/>
          </p:cNvSpPr>
          <p:nvPr userDrawn="1"/>
        </p:nvSpPr>
        <p:spPr bwMode="auto">
          <a:xfrm flipV="1">
            <a:off x="624417" y="2852738"/>
            <a:ext cx="10752667" cy="0"/>
          </a:xfrm>
          <a:prstGeom prst="line">
            <a:avLst/>
          </a:prstGeom>
          <a:noFill/>
          <a:ln w="38100">
            <a:solidFill>
              <a:schemeClr val="bg2"/>
            </a:solidFill>
            <a:round/>
            <a:headEnd/>
            <a:tailEnd/>
          </a:ln>
          <a:effectLst/>
        </p:spPr>
        <p:txBody>
          <a:bodyPr anchor="ctr">
            <a:spAutoFit/>
          </a:bodyPr>
          <a:lstStyle/>
          <a:p>
            <a:endParaRPr lang="zh-CN" altLang="en-US" sz="2000"/>
          </a:p>
        </p:txBody>
      </p:sp>
      <p:sp>
        <p:nvSpPr>
          <p:cNvPr id="87051" name="Line 11"/>
          <p:cNvSpPr>
            <a:spLocks noChangeShapeType="1"/>
          </p:cNvSpPr>
          <p:nvPr userDrawn="1"/>
        </p:nvSpPr>
        <p:spPr bwMode="auto">
          <a:xfrm>
            <a:off x="9935633" y="0"/>
            <a:ext cx="0" cy="5949950"/>
          </a:xfrm>
          <a:prstGeom prst="line">
            <a:avLst/>
          </a:prstGeom>
          <a:noFill/>
          <a:ln w="38100">
            <a:solidFill>
              <a:schemeClr val="bg2"/>
            </a:solidFill>
            <a:round/>
            <a:headEnd/>
            <a:tailEnd/>
          </a:ln>
          <a:effectLst/>
        </p:spPr>
        <p:txBody>
          <a:bodyPr anchor="ctr">
            <a:spAutoFit/>
          </a:bodyPr>
          <a:lstStyle/>
          <a:p>
            <a:endParaRPr lang="zh-CN" altLang="en-US" sz="2000"/>
          </a:p>
        </p:txBody>
      </p:sp>
      <p:grpSp>
        <p:nvGrpSpPr>
          <p:cNvPr id="87052" name="Group 12"/>
          <p:cNvGrpSpPr>
            <a:grpSpLocks/>
          </p:cNvGrpSpPr>
          <p:nvPr userDrawn="1"/>
        </p:nvGrpSpPr>
        <p:grpSpPr bwMode="auto">
          <a:xfrm>
            <a:off x="10128251" y="188913"/>
            <a:ext cx="1784349" cy="2189162"/>
            <a:chOff x="4704" y="1885"/>
            <a:chExt cx="843" cy="1379"/>
          </a:xfrm>
        </p:grpSpPr>
        <p:sp>
          <p:nvSpPr>
            <p:cNvPr id="87053" name="Oval 13"/>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4" name="Oval 14"/>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5" name="Oval 15"/>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6" name="Oval 16"/>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7" name="Oval 17"/>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8" name="Oval 18"/>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59" name="Oval 19"/>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60" name="Oval 20"/>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61" name="Oval 21"/>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endParaRPr lang="zh-CN" altLang="en-US" sz="2000"/>
            </a:p>
          </p:txBody>
        </p:sp>
        <p:sp>
          <p:nvSpPr>
            <p:cNvPr id="87062" name="Oval 22"/>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63" name="Oval 23"/>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64" name="Oval 24"/>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65" name="Oval 25"/>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endParaRPr lang="zh-CN" altLang="en-US" sz="2000"/>
            </a:p>
          </p:txBody>
        </p:sp>
        <p:sp>
          <p:nvSpPr>
            <p:cNvPr id="87066" name="Oval 26"/>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67" name="Oval 27"/>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68" name="Oval 28"/>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69" name="Oval 29"/>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70" name="Oval 30"/>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71" name="Oval 31"/>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72" name="Oval 32"/>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73" name="Oval 33"/>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endParaRPr lang="zh-CN" altLang="en-US" sz="2000"/>
            </a:p>
          </p:txBody>
        </p:sp>
        <p:sp>
          <p:nvSpPr>
            <p:cNvPr id="87074" name="Oval 34"/>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endParaRPr lang="zh-CN" altLang="en-US" sz="2000"/>
            </a:p>
          </p:txBody>
        </p:sp>
        <p:sp>
          <p:nvSpPr>
            <p:cNvPr id="87075" name="Oval 35"/>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76" name="Oval 36"/>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77" name="Oval 37"/>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endParaRPr lang="zh-CN" altLang="en-US" sz="2000"/>
            </a:p>
          </p:txBody>
        </p:sp>
        <p:sp>
          <p:nvSpPr>
            <p:cNvPr id="87078" name="Oval 38"/>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79" name="Oval 39"/>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endParaRPr lang="zh-CN" altLang="en-US" sz="2000"/>
            </a:p>
          </p:txBody>
        </p:sp>
        <p:sp>
          <p:nvSpPr>
            <p:cNvPr id="87080" name="Oval 40"/>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endParaRPr lang="zh-CN" altLang="en-US" sz="2000"/>
            </a:p>
          </p:txBody>
        </p:sp>
        <p:sp>
          <p:nvSpPr>
            <p:cNvPr id="87081" name="Oval 41"/>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endParaRPr lang="zh-CN" altLang="en-US" sz="2000"/>
            </a:p>
          </p:txBody>
        </p:sp>
        <p:sp>
          <p:nvSpPr>
            <p:cNvPr id="87082" name="Oval 42"/>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endParaRPr lang="zh-CN" altLang="en-US" sz="2000"/>
            </a:p>
          </p:txBody>
        </p:sp>
        <p:sp>
          <p:nvSpPr>
            <p:cNvPr id="87083" name="Oval 43"/>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endParaRPr lang="zh-CN" altLang="en-US" sz="2000"/>
            </a:p>
          </p:txBody>
        </p:sp>
      </p:grpSp>
      <p:sp>
        <p:nvSpPr>
          <p:cNvPr id="87084" name="Rectangle 44"/>
          <p:cNvSpPr>
            <a:spLocks noChangeArrowheads="1"/>
          </p:cNvSpPr>
          <p:nvPr userDrawn="1"/>
        </p:nvSpPr>
        <p:spPr bwMode="auto">
          <a:xfrm>
            <a:off x="6351" y="6742114"/>
            <a:ext cx="11465983" cy="71437"/>
          </a:xfrm>
          <a:prstGeom prst="rect">
            <a:avLst/>
          </a:prstGeom>
          <a:solidFill>
            <a:srgbClr val="E88000"/>
          </a:solidFill>
          <a:ln w="9525">
            <a:noFill/>
            <a:miter lim="800000"/>
            <a:headEnd/>
            <a:tailEnd/>
          </a:ln>
          <a:effectLst/>
        </p:spPr>
        <p:txBody>
          <a:bodyPr wrap="none" anchor="ctr"/>
          <a:lstStyle/>
          <a:p>
            <a:endParaRPr lang="zh-CN" altLang="en-US" sz="2000"/>
          </a:p>
        </p:txBody>
      </p:sp>
      <p:sp>
        <p:nvSpPr>
          <p:cNvPr id="87085" name="Rectangle 45"/>
          <p:cNvSpPr>
            <a:spLocks noChangeArrowheads="1"/>
          </p:cNvSpPr>
          <p:nvPr userDrawn="1"/>
        </p:nvSpPr>
        <p:spPr bwMode="auto">
          <a:xfrm>
            <a:off x="14818" y="6811964"/>
            <a:ext cx="12187767" cy="73025"/>
          </a:xfrm>
          <a:prstGeom prst="rect">
            <a:avLst/>
          </a:prstGeom>
          <a:solidFill>
            <a:srgbClr val="C95616"/>
          </a:solidFill>
          <a:ln w="9525">
            <a:noFill/>
            <a:miter lim="800000"/>
            <a:headEnd/>
            <a:tailEnd/>
          </a:ln>
          <a:effectLst/>
        </p:spPr>
        <p:txBody>
          <a:bodyPr wrap="none" anchor="ctr"/>
          <a:lstStyle/>
          <a:p>
            <a:endParaRPr lang="zh-CN" altLang="en-US" sz="2000"/>
          </a:p>
        </p:txBody>
      </p:sp>
      <p:sp>
        <p:nvSpPr>
          <p:cNvPr id="87086" name="Rectangle 46"/>
          <p:cNvSpPr>
            <a:spLocks noChangeArrowheads="1"/>
          </p:cNvSpPr>
          <p:nvPr userDrawn="1"/>
        </p:nvSpPr>
        <p:spPr bwMode="auto">
          <a:xfrm>
            <a:off x="2117" y="6577013"/>
            <a:ext cx="11463867" cy="165100"/>
          </a:xfrm>
          <a:prstGeom prst="rect">
            <a:avLst/>
          </a:prstGeom>
          <a:solidFill>
            <a:srgbClr val="FCC24F"/>
          </a:solidFill>
          <a:ln w="9525">
            <a:noFill/>
            <a:miter lim="800000"/>
            <a:headEnd/>
            <a:tailEnd/>
          </a:ln>
          <a:effectLst/>
        </p:spPr>
        <p:txBody>
          <a:bodyPr wrap="none" anchor="ctr"/>
          <a:lstStyle/>
          <a:p>
            <a:endParaRPr lang="zh-CN" altLang="en-US" sz="2000"/>
          </a:p>
        </p:txBody>
      </p:sp>
      <p:pic>
        <p:nvPicPr>
          <p:cNvPr id="87087" name="Picture 47" descr="buaa_1"/>
          <p:cNvPicPr>
            <a:picLocks noChangeAspect="1" noChangeArrowheads="1"/>
          </p:cNvPicPr>
          <p:nvPr userDrawn="1"/>
        </p:nvPicPr>
        <p:blipFill>
          <a:blip r:embed="rId2" cstate="print"/>
          <a:srcRect/>
          <a:stretch>
            <a:fillRect/>
          </a:stretch>
        </p:blipFill>
        <p:spPr bwMode="auto">
          <a:xfrm>
            <a:off x="1" y="6597650"/>
            <a:ext cx="1775884" cy="287338"/>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34695" y="1125538"/>
            <a:ext cx="3344505" cy="223035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8348" y="376238"/>
            <a:ext cx="770852" cy="2927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830849" y="376238"/>
            <a:ext cx="2728952" cy="2927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376238"/>
            <a:ext cx="7010400" cy="37260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125538"/>
            <a:ext cx="5130800" cy="175945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48400" y="1125538"/>
            <a:ext cx="5130800" cy="175945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zh-CN" altLang="en-US" sz="76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zh-CN" altLang="en-US" sz="760">
              <a:solidFill>
                <a:srgbClr val="FFFFFF"/>
              </a:solidFill>
            </a:endParaRPr>
          </a:p>
        </p:txBody>
      </p:sp>
      <p:sp>
        <p:nvSpPr>
          <p:cNvPr id="44" name="Subtitle 2"/>
          <p:cNvSpPr>
            <a:spLocks noGrp="1"/>
          </p:cNvSpPr>
          <p:nvPr>
            <p:ph type="subTitle" idx="1"/>
          </p:nvPr>
        </p:nvSpPr>
        <p:spPr>
          <a:xfrm>
            <a:off x="1524000" y="3750114"/>
            <a:ext cx="9144000" cy="1004407"/>
          </a:xfrm>
          <a:prstGeom prst="rect">
            <a:avLst/>
          </a:prstGeom>
        </p:spPr>
        <p:txBody>
          <a:bodyPr anchor="ctr">
            <a:normAutofit/>
          </a:bodyPr>
          <a:lstStyle>
            <a:lvl1pPr marL="0" indent="0" algn="ctr">
              <a:buNone/>
              <a:defRPr lang="en-US" sz="2025" b="1" kern="1200" dirty="0">
                <a:solidFill>
                  <a:schemeClr val="tx1"/>
                </a:solidFill>
                <a:latin typeface="微软雅黑" panose="020B0503020204020204" pitchFamily="34" charset="-122"/>
                <a:ea typeface="微软雅黑" panose="020B0503020204020204" pitchFamily="34" charset="-122"/>
                <a:cs typeface="+mj-cs"/>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smtClean="0"/>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514350" rtl="0" eaLnBrk="1" latinLnBrk="0" hangingPunct="1">
              <a:lnSpc>
                <a:spcPct val="100000"/>
              </a:lnSpc>
              <a:spcBef>
                <a:spcPct val="0"/>
              </a:spcBef>
              <a:buNone/>
              <a:defRPr lang="en-US" sz="27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3"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5"/>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735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5"/>
            <a:ext cx="7010400" cy="232051"/>
          </a:xfrm>
        </p:spPr>
        <p:txBody>
          <a:bodyPr/>
          <a:lstStyle>
            <a:lvl1pPr>
              <a:defRPr i="0" baseline="0">
                <a:latin typeface="Arial Unicode MS" panose="020B0604020202020204"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914400" y="764709"/>
            <a:ext cx="10464800" cy="1241815"/>
          </a:xfrm>
        </p:spPr>
        <p:txBody>
          <a:bodyPr/>
          <a:lstStyle>
            <a:lvl1pPr>
              <a:lnSpc>
                <a:spcPct val="125000"/>
              </a:lnSpc>
              <a:spcBef>
                <a:spcPts val="0"/>
              </a:spcBef>
              <a:defRPr sz="1238">
                <a:latin typeface="微软雅黑" panose="020B0503020204020204" pitchFamily="34" charset="-122"/>
                <a:ea typeface="微软雅黑" panose="020B0503020204020204" pitchFamily="34" charset="-122"/>
              </a:defRPr>
            </a:lvl1pPr>
            <a:lvl2pPr>
              <a:lnSpc>
                <a:spcPct val="125000"/>
              </a:lnSpc>
              <a:spcBef>
                <a:spcPts val="0"/>
              </a:spcBef>
              <a:defRPr sz="1125">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013">
                <a:latin typeface="微软雅黑" panose="020B0503020204020204" pitchFamily="34" charset="-122"/>
                <a:ea typeface="微软雅黑" panose="020B0503020204020204" pitchFamily="34" charset="-122"/>
              </a:defRPr>
            </a:lvl4pPr>
            <a:lvl5pPr>
              <a:lnSpc>
                <a:spcPct val="125000"/>
              </a:lnSpc>
              <a:spcBef>
                <a:spcPts val="0"/>
              </a:spcBef>
              <a:defRPr sz="1013">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49324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125538"/>
            <a:ext cx="5130800" cy="120443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48400" y="1125538"/>
            <a:ext cx="5130800" cy="120443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6747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2"/>
            <a:ext cx="10972800" cy="232051"/>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863894"/>
            <a:ext cx="5386917" cy="310983"/>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6"/>
            <a:ext cx="5386917" cy="105464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863894"/>
            <a:ext cx="5389033" cy="310983"/>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6"/>
            <a:ext cx="5389033" cy="105464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69258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543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2"/>
            <a:ext cx="7010400" cy="23205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125538"/>
            <a:ext cx="5130800" cy="14189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48400" y="1125538"/>
            <a:ext cx="5130800" cy="14189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65106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2"/>
            <a:ext cx="7010400" cy="23205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125538"/>
            <a:ext cx="5130800" cy="14189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400" y="1125539"/>
            <a:ext cx="5130800" cy="14189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400" y="2290764"/>
            <a:ext cx="5130800" cy="14189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6189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914400" y="1125538"/>
            <a:ext cx="10464800" cy="175945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86913"/>
            <a:ext cx="9144000" cy="232051"/>
          </a:xfrm>
        </p:spPr>
        <p:txBody>
          <a:bodyPr anchor="ctr"/>
          <a:lstStyle>
            <a:lvl1pPr algn="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423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586827"/>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4124771"/>
            <a:ext cx="10363200" cy="282129"/>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125538"/>
            <a:ext cx="5130800" cy="18856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48400" y="1125538"/>
            <a:ext cx="5130800" cy="18856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846580"/>
            <a:ext cx="5386917" cy="3282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16501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846580"/>
            <a:ext cx="5389033" cy="3282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16501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116038"/>
            <a:ext cx="4011084" cy="31906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2159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21287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048276"/>
            <a:ext cx="7315200" cy="31906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206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21287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1"/>
          <p:cNvSpPr>
            <a:spLocks noChangeArrowheads="1"/>
          </p:cNvSpPr>
          <p:nvPr userDrawn="1"/>
        </p:nvSpPr>
        <p:spPr bwMode="auto">
          <a:xfrm>
            <a:off x="0" y="0"/>
            <a:ext cx="9840384" cy="260350"/>
          </a:xfrm>
          <a:prstGeom prst="rect">
            <a:avLst/>
          </a:prstGeom>
          <a:solidFill>
            <a:srgbClr val="C30224"/>
          </a:solidFill>
          <a:ln w="9525">
            <a:noFill/>
            <a:miter lim="800000"/>
            <a:headEnd/>
            <a:tailEnd/>
          </a:ln>
          <a:effectLst/>
        </p:spPr>
        <p:txBody>
          <a:bodyPr wrap="none" anchor="ctr"/>
          <a:lstStyle/>
          <a:p>
            <a:pPr algn="l" eaLnBrk="1" hangingPunct="1"/>
            <a:endParaRPr lang="zh-CN" altLang="en-US" sz="2400">
              <a:solidFill>
                <a:schemeClr val="tx2"/>
              </a:solidFill>
              <a:latin typeface="Times New Roman" pitchFamily="18" charset="0"/>
              <a:ea typeface="宋体" pitchFamily="2" charset="-122"/>
            </a:endParaRPr>
          </a:p>
        </p:txBody>
      </p:sp>
      <p:sp>
        <p:nvSpPr>
          <p:cNvPr id="1036" name="Rectangle 12"/>
          <p:cNvSpPr>
            <a:spLocks noGrp="1" noChangeArrowheads="1"/>
          </p:cNvSpPr>
          <p:nvPr>
            <p:ph type="title"/>
          </p:nvPr>
        </p:nvSpPr>
        <p:spPr bwMode="auto">
          <a:xfrm>
            <a:off x="912284" y="376238"/>
            <a:ext cx="7010400" cy="37260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zh-CN" altLang="en-US" smtClean="0"/>
              <a:t>标题</a:t>
            </a:r>
          </a:p>
        </p:txBody>
      </p:sp>
      <p:sp>
        <p:nvSpPr>
          <p:cNvPr id="1037" name="Line 13"/>
          <p:cNvSpPr>
            <a:spLocks noChangeShapeType="1"/>
          </p:cNvSpPr>
          <p:nvPr userDrawn="1"/>
        </p:nvSpPr>
        <p:spPr bwMode="auto">
          <a:xfrm flipV="1">
            <a:off x="814917" y="808038"/>
            <a:ext cx="10752667" cy="0"/>
          </a:xfrm>
          <a:prstGeom prst="line">
            <a:avLst/>
          </a:prstGeom>
          <a:noFill/>
          <a:ln w="38100">
            <a:solidFill>
              <a:schemeClr val="bg2"/>
            </a:solidFill>
            <a:round/>
            <a:headEnd/>
            <a:tailEnd/>
          </a:ln>
          <a:effectLst/>
        </p:spPr>
        <p:txBody>
          <a:bodyPr anchor="ctr">
            <a:spAutoFit/>
          </a:bodyPr>
          <a:lstStyle/>
          <a:p>
            <a:endParaRPr lang="zh-CN" altLang="en-US" sz="2000"/>
          </a:p>
        </p:txBody>
      </p:sp>
      <p:sp>
        <p:nvSpPr>
          <p:cNvPr id="1038" name="Rectangle 14"/>
          <p:cNvSpPr>
            <a:spLocks noGrp="1" noChangeArrowheads="1"/>
          </p:cNvSpPr>
          <p:nvPr>
            <p:ph type="body" idx="1"/>
          </p:nvPr>
        </p:nvSpPr>
        <p:spPr bwMode="auto">
          <a:xfrm>
            <a:off x="914400" y="1125538"/>
            <a:ext cx="10464800" cy="2230354"/>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9" name="Rectangle 15"/>
          <p:cNvSpPr>
            <a:spLocks noChangeArrowheads="1"/>
          </p:cNvSpPr>
          <p:nvPr userDrawn="1"/>
        </p:nvSpPr>
        <p:spPr bwMode="auto">
          <a:xfrm>
            <a:off x="6351" y="6742114"/>
            <a:ext cx="11465983" cy="71437"/>
          </a:xfrm>
          <a:prstGeom prst="rect">
            <a:avLst/>
          </a:prstGeom>
          <a:solidFill>
            <a:srgbClr val="E88000"/>
          </a:solidFill>
          <a:ln w="9525">
            <a:noFill/>
            <a:miter lim="800000"/>
            <a:headEnd/>
            <a:tailEnd/>
          </a:ln>
          <a:effectLst/>
        </p:spPr>
        <p:txBody>
          <a:bodyPr wrap="none" anchor="ctr"/>
          <a:lstStyle/>
          <a:p>
            <a:endParaRPr lang="zh-CN" altLang="en-US" sz="2000"/>
          </a:p>
        </p:txBody>
      </p:sp>
      <p:sp>
        <p:nvSpPr>
          <p:cNvPr id="1040" name="Rectangle 16"/>
          <p:cNvSpPr>
            <a:spLocks noChangeArrowheads="1"/>
          </p:cNvSpPr>
          <p:nvPr userDrawn="1"/>
        </p:nvSpPr>
        <p:spPr bwMode="auto">
          <a:xfrm>
            <a:off x="14818" y="6811964"/>
            <a:ext cx="12187767" cy="73025"/>
          </a:xfrm>
          <a:prstGeom prst="rect">
            <a:avLst/>
          </a:prstGeom>
          <a:solidFill>
            <a:srgbClr val="C95616"/>
          </a:solidFill>
          <a:ln w="9525">
            <a:noFill/>
            <a:miter lim="800000"/>
            <a:headEnd/>
            <a:tailEnd/>
          </a:ln>
          <a:effectLst/>
        </p:spPr>
        <p:txBody>
          <a:bodyPr wrap="none" anchor="ctr"/>
          <a:lstStyle/>
          <a:p>
            <a:endParaRPr lang="zh-CN" altLang="en-US" sz="2000"/>
          </a:p>
        </p:txBody>
      </p:sp>
      <p:sp>
        <p:nvSpPr>
          <p:cNvPr id="1041" name="Rectangle 17"/>
          <p:cNvSpPr>
            <a:spLocks noChangeArrowheads="1"/>
          </p:cNvSpPr>
          <p:nvPr userDrawn="1"/>
        </p:nvSpPr>
        <p:spPr bwMode="auto">
          <a:xfrm>
            <a:off x="2117" y="6577013"/>
            <a:ext cx="11463867" cy="165100"/>
          </a:xfrm>
          <a:prstGeom prst="rect">
            <a:avLst/>
          </a:prstGeom>
          <a:solidFill>
            <a:srgbClr val="FCC24F"/>
          </a:solidFill>
          <a:ln w="9525">
            <a:noFill/>
            <a:miter lim="800000"/>
            <a:headEnd/>
            <a:tailEnd/>
          </a:ln>
          <a:effectLst/>
        </p:spPr>
        <p:txBody>
          <a:bodyPr wrap="none" anchor="ctr"/>
          <a:lstStyle/>
          <a:p>
            <a:endParaRPr lang="zh-CN" altLang="en-US" sz="2000"/>
          </a:p>
        </p:txBody>
      </p:sp>
      <p:sp>
        <p:nvSpPr>
          <p:cNvPr id="1042" name="Text Box 18"/>
          <p:cNvSpPr txBox="1">
            <a:spLocks noChangeArrowheads="1"/>
          </p:cNvSpPr>
          <p:nvPr userDrawn="1"/>
        </p:nvSpPr>
        <p:spPr bwMode="auto">
          <a:xfrm>
            <a:off x="11377084" y="6524625"/>
            <a:ext cx="768349" cy="304800"/>
          </a:xfrm>
          <a:prstGeom prst="rect">
            <a:avLst/>
          </a:prstGeom>
          <a:noFill/>
          <a:ln w="9525">
            <a:noFill/>
            <a:miter lim="800000"/>
            <a:headEnd/>
            <a:tailEnd/>
          </a:ln>
          <a:effectLst/>
        </p:spPr>
        <p:txBody>
          <a:bodyPr>
            <a:spAutoFit/>
          </a:bodyPr>
          <a:lstStyle/>
          <a:p>
            <a:pPr>
              <a:spcBef>
                <a:spcPct val="50000"/>
              </a:spcBef>
            </a:pPr>
            <a:fld id="{024CBFD5-9974-45DE-8EF4-0B055329CF73}" type="slidenum">
              <a:rPr lang="zh-CN" altLang="en-US" sz="1400">
                <a:solidFill>
                  <a:srgbClr val="000099"/>
                </a:solidFill>
                <a:ea typeface="宋体" pitchFamily="2" charset="-122"/>
              </a:rPr>
              <a:pPr>
                <a:spcBef>
                  <a:spcPct val="50000"/>
                </a:spcBef>
              </a:pPr>
              <a:t>‹#›</a:t>
            </a:fld>
            <a:endParaRPr lang="en-US" altLang="zh-CN" sz="1400">
              <a:solidFill>
                <a:srgbClr val="000099"/>
              </a:solidFill>
              <a:ea typeface="宋体" pitchFamily="2" charset="-122"/>
            </a:endParaRPr>
          </a:p>
        </p:txBody>
      </p:sp>
      <p:pic>
        <p:nvPicPr>
          <p:cNvPr id="1043" name="Picture 19" descr="buaa_1"/>
          <p:cNvPicPr>
            <a:picLocks noChangeAspect="1" noChangeArrowheads="1"/>
          </p:cNvPicPr>
          <p:nvPr userDrawn="1"/>
        </p:nvPicPr>
        <p:blipFill>
          <a:blip r:embed="rId14" cstate="print"/>
          <a:srcRect/>
          <a:stretch>
            <a:fillRect/>
          </a:stretch>
        </p:blipFill>
        <p:spPr bwMode="auto">
          <a:xfrm>
            <a:off x="1" y="6597650"/>
            <a:ext cx="1775884" cy="287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2" r:id="rId12"/>
  </p:sldLayoutIdLst>
  <p:txStyles>
    <p:titleStyle>
      <a:lvl1pPr algn="l" rtl="0" eaLnBrk="0" fontAlgn="base" hangingPunct="0">
        <a:lnSpc>
          <a:spcPct val="87000"/>
        </a:lnSpc>
        <a:spcBef>
          <a:spcPct val="0"/>
        </a:spcBef>
        <a:spcAft>
          <a:spcPct val="0"/>
        </a:spcAft>
        <a:defRPr sz="2400" b="1" i="1">
          <a:solidFill>
            <a:srgbClr val="FF0000"/>
          </a:solidFill>
          <a:latin typeface="+mj-lt"/>
          <a:ea typeface="+mj-ea"/>
          <a:cs typeface="+mj-cs"/>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5"/>
            <a:ext cx="7010400" cy="23205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195566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196208"/>
          </a:xfrm>
          <a:prstGeom prst="rect">
            <a:avLst/>
          </a:prstGeom>
          <a:noFill/>
          <a:ln w="9525">
            <a:noFill/>
            <a:miter lim="800000"/>
            <a:headEnd/>
            <a:tailEnd/>
          </a:ln>
          <a:effectLst/>
        </p:spPr>
        <p:txBody>
          <a:bodyPr wrap="square">
            <a:spAutoFit/>
          </a:bodyPr>
          <a:lstStyle/>
          <a:p>
            <a:pPr eaLnBrk="1" hangingPunct="1">
              <a:spcBef>
                <a:spcPct val="50000"/>
              </a:spcBef>
            </a:pPr>
            <a:fld id="{8E6141A4-B4DF-417A-BE19-BD33A1D78EA3}" type="slidenum">
              <a:rPr lang="zh-CN" altLang="en-US" sz="675">
                <a:solidFill>
                  <a:srgbClr val="000099"/>
                </a:solidFill>
                <a:latin typeface="Arial" pitchFamily="34" charset="0"/>
                <a:ea typeface="Yu Gothic" panose="020B0400000000000000" pitchFamily="34" charset="-128"/>
                <a:cs typeface="Arial" panose="020B0604020202020204" pitchFamily="34" charset="0"/>
              </a:rPr>
              <a:pPr eaLnBrk="1" hangingPunct="1">
                <a:spcBef>
                  <a:spcPct val="50000"/>
                </a:spcBef>
              </a:pPr>
              <a:t>‹#›</a:t>
            </a:fld>
            <a:endParaRPr lang="en-US" altLang="zh-CN" sz="675" dirty="0">
              <a:solidFill>
                <a:srgbClr val="000099"/>
              </a:solidFill>
              <a:latin typeface="Arial"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2433965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txStyles>
    <p:titleStyle>
      <a:lvl1pPr algn="l" rtl="0" eaLnBrk="1" fontAlgn="base" hangingPunct="1">
        <a:lnSpc>
          <a:spcPct val="87000"/>
        </a:lnSpc>
        <a:spcBef>
          <a:spcPct val="0"/>
        </a:spcBef>
        <a:spcAft>
          <a:spcPct val="0"/>
        </a:spcAft>
        <a:defRPr sz="135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cs typeface="楷体_GB2312"/>
        </a:defRPr>
      </a:lvl5pPr>
      <a:lvl6pPr marL="257175"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defRPr>
      </a:lvl6pPr>
      <a:lvl7pPr marL="514350"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defRPr>
      </a:lvl7pPr>
      <a:lvl8pPr marL="771525"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defRPr>
      </a:lvl8pPr>
      <a:lvl9pPr marL="1028700" algn="l" rtl="0" eaLnBrk="1" fontAlgn="base" hangingPunct="1">
        <a:lnSpc>
          <a:spcPct val="87000"/>
        </a:lnSpc>
        <a:spcBef>
          <a:spcPct val="0"/>
        </a:spcBef>
        <a:spcAft>
          <a:spcPct val="0"/>
        </a:spcAft>
        <a:defRPr sz="1350" b="1" i="1">
          <a:solidFill>
            <a:srgbClr val="FF0000"/>
          </a:solidFill>
          <a:latin typeface="楷体_GB2312" pitchFamily="49" charset="-122"/>
          <a:ea typeface="楷体_GB2312" pitchFamily="49" charset="-122"/>
        </a:defRPr>
      </a:lvl9pPr>
    </p:titleStyle>
    <p:bodyStyle>
      <a:lvl1pPr marL="159842" indent="-159842" algn="l" rtl="0" eaLnBrk="1" fontAlgn="base" hangingPunct="1">
        <a:lnSpc>
          <a:spcPct val="125000"/>
        </a:lnSpc>
        <a:spcBef>
          <a:spcPts val="0"/>
        </a:spcBef>
        <a:spcAft>
          <a:spcPct val="0"/>
        </a:spcAft>
        <a:buClr>
          <a:srgbClr val="FF0000"/>
        </a:buClr>
        <a:buSzPct val="100000"/>
        <a:buFont typeface="Wingdings" pitchFamily="2" charset="2"/>
        <a:buChar char="v"/>
        <a:defRPr sz="1350" b="1">
          <a:solidFill>
            <a:schemeClr val="tx1"/>
          </a:solidFill>
          <a:latin typeface="+mn-lt"/>
          <a:ea typeface="+mn-ea"/>
          <a:cs typeface="+mn-cs"/>
        </a:defRPr>
      </a:lvl1pPr>
      <a:lvl2pPr marL="375941" indent="-108942"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591146" indent="-108050"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107281" indent="-192881" algn="l" rtl="0" eaLnBrk="1" fontAlgn="base" hangingPunct="1">
        <a:spcBef>
          <a:spcPct val="20000"/>
        </a:spcBef>
        <a:spcAft>
          <a:spcPct val="0"/>
        </a:spcAft>
        <a:buChar char="–"/>
        <a:defRPr sz="1125">
          <a:solidFill>
            <a:schemeClr val="tx1"/>
          </a:solidFill>
          <a:latin typeface="Times New Roman" pitchFamily="18" charset="0"/>
        </a:defRPr>
      </a:lvl4pPr>
      <a:lvl5pPr marL="1407319" indent="-192881" algn="l" rtl="0" eaLnBrk="1" fontAlgn="base" hangingPunct="1">
        <a:spcBef>
          <a:spcPct val="20000"/>
        </a:spcBef>
        <a:spcAft>
          <a:spcPct val="0"/>
        </a:spcAft>
        <a:buChar char="»"/>
        <a:defRPr sz="1125">
          <a:solidFill>
            <a:schemeClr val="tx1"/>
          </a:solidFill>
          <a:latin typeface="Times New Roman" pitchFamily="18" charset="0"/>
        </a:defRPr>
      </a:lvl5pPr>
      <a:lvl6pPr marL="1664494" indent="-192881" algn="l" rtl="0" eaLnBrk="1" fontAlgn="base" hangingPunct="1">
        <a:spcBef>
          <a:spcPct val="20000"/>
        </a:spcBef>
        <a:spcAft>
          <a:spcPct val="0"/>
        </a:spcAft>
        <a:buChar char="»"/>
        <a:defRPr sz="1125">
          <a:solidFill>
            <a:schemeClr val="tx1"/>
          </a:solidFill>
          <a:latin typeface="Times New Roman" pitchFamily="18" charset="0"/>
        </a:defRPr>
      </a:lvl6pPr>
      <a:lvl7pPr marL="1921669" indent="-192881" algn="l" rtl="0" eaLnBrk="1" fontAlgn="base" hangingPunct="1">
        <a:spcBef>
          <a:spcPct val="20000"/>
        </a:spcBef>
        <a:spcAft>
          <a:spcPct val="0"/>
        </a:spcAft>
        <a:buChar char="»"/>
        <a:defRPr sz="1125">
          <a:solidFill>
            <a:schemeClr val="tx1"/>
          </a:solidFill>
          <a:latin typeface="Times New Roman" pitchFamily="18" charset="0"/>
        </a:defRPr>
      </a:lvl7pPr>
      <a:lvl8pPr marL="2178844" indent="-192881" algn="l" rtl="0" eaLnBrk="1" fontAlgn="base" hangingPunct="1">
        <a:spcBef>
          <a:spcPct val="20000"/>
        </a:spcBef>
        <a:spcAft>
          <a:spcPct val="0"/>
        </a:spcAft>
        <a:buChar char="»"/>
        <a:defRPr sz="1125">
          <a:solidFill>
            <a:schemeClr val="tx1"/>
          </a:solidFill>
          <a:latin typeface="Times New Roman" pitchFamily="18" charset="0"/>
        </a:defRPr>
      </a:lvl8pPr>
      <a:lvl9pPr marL="2436019" indent="-192881" algn="l" rtl="0" eaLnBrk="1" fontAlgn="base" hangingPunct="1">
        <a:spcBef>
          <a:spcPct val="20000"/>
        </a:spcBef>
        <a:spcAft>
          <a:spcPct val="0"/>
        </a:spcAft>
        <a:buChar char="»"/>
        <a:defRPr sz="1125">
          <a:solidFill>
            <a:schemeClr val="tx1"/>
          </a:solidFill>
          <a:latin typeface="Times New Roman" pitchFamily="18" charset="0"/>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jpeg"/><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smtClean="0"/>
              <a:t>计算机硬件基础</a:t>
            </a:r>
            <a:endParaRPr lang="zh-CN" altLang="en-US" sz="3600" dirty="0"/>
          </a:p>
        </p:txBody>
      </p:sp>
    </p:spTree>
    <p:extLst>
      <p:ext uri="{BB962C8B-B14F-4D97-AF65-F5344CB8AC3E}">
        <p14:creationId xmlns:p14="http://schemas.microsoft.com/office/powerpoint/2010/main" val="31130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4836" name="Group 4"/>
          <p:cNvGrpSpPr>
            <a:grpSpLocks/>
          </p:cNvGrpSpPr>
          <p:nvPr/>
        </p:nvGrpSpPr>
        <p:grpSpPr bwMode="auto">
          <a:xfrm>
            <a:off x="3729038" y="1809750"/>
            <a:ext cx="5327650" cy="3241675"/>
            <a:chOff x="1225" y="1131"/>
            <a:chExt cx="3356" cy="2042"/>
          </a:xfrm>
        </p:grpSpPr>
        <p:sp>
          <p:nvSpPr>
            <p:cNvPr id="504838" name="Rectangle 6"/>
            <p:cNvSpPr>
              <a:spLocks noChangeArrowheads="1"/>
            </p:cNvSpPr>
            <p:nvPr/>
          </p:nvSpPr>
          <p:spPr bwMode="auto">
            <a:xfrm>
              <a:off x="1225" y="1131"/>
              <a:ext cx="3356" cy="330"/>
            </a:xfrm>
            <a:prstGeom prst="rect">
              <a:avLst/>
            </a:prstGeom>
            <a:noFill/>
            <a:ln w="9525">
              <a:noFill/>
              <a:miter lim="800000"/>
              <a:headEnd/>
              <a:tailEnd/>
            </a:ln>
          </p:spPr>
          <p:txBody>
            <a:bodyPr/>
            <a:lstStyle/>
            <a:p>
              <a:pPr>
                <a:lnSpc>
                  <a:spcPct val="87000"/>
                </a:lnSpc>
              </a:pPr>
              <a:r>
                <a:rPr lang="zh-CN" altLang="en-US" sz="2800" b="1" dirty="0" smtClean="0">
                  <a:solidFill>
                    <a:srgbClr val="001ADC"/>
                  </a:solidFill>
                  <a:latin typeface="楷体_GB2312" pitchFamily="49" charset="-122"/>
                  <a:ea typeface="楷体_GB2312" pitchFamily="49" charset="-122"/>
                </a:rPr>
                <a:t>第十部分  总线与</a:t>
              </a:r>
              <a:r>
                <a:rPr lang="en-US" altLang="zh-CN" sz="2800" b="1" dirty="0" smtClean="0">
                  <a:solidFill>
                    <a:srgbClr val="001ADC"/>
                  </a:solidFill>
                  <a:latin typeface="楷体_GB2312" pitchFamily="49" charset="-122"/>
                  <a:ea typeface="楷体_GB2312" pitchFamily="49" charset="-122"/>
                </a:rPr>
                <a:t>I/O</a:t>
              </a:r>
              <a:endParaRPr lang="en-US" altLang="zh-CN" sz="2800" b="1" dirty="0">
                <a:solidFill>
                  <a:srgbClr val="001ADC"/>
                </a:solidFill>
                <a:latin typeface="楷体_GB2312" pitchFamily="49" charset="-122"/>
                <a:ea typeface="楷体_GB2312" pitchFamily="49" charset="-122"/>
              </a:endParaRPr>
            </a:p>
          </p:txBody>
        </p:sp>
        <p:sp>
          <p:nvSpPr>
            <p:cNvPr id="504839" name="Rectangle 7"/>
            <p:cNvSpPr>
              <a:spLocks noChangeArrowheads="1"/>
            </p:cNvSpPr>
            <p:nvPr/>
          </p:nvSpPr>
          <p:spPr bwMode="auto">
            <a:xfrm>
              <a:off x="1354" y="1526"/>
              <a:ext cx="3054" cy="1647"/>
            </a:xfrm>
            <a:prstGeom prst="rect">
              <a:avLst/>
            </a:prstGeom>
            <a:noFill/>
            <a:ln w="28575">
              <a:solidFill>
                <a:srgbClr val="05AD01"/>
              </a:solidFill>
              <a:miter lim="800000"/>
              <a:headEnd/>
              <a:tailEnd/>
            </a:ln>
            <a:effectLst/>
          </p:spPr>
          <p:txBody>
            <a:bodyPr lIns="63500" tIns="133200" rIns="63500" bIns="133200">
              <a:spAutoFit/>
            </a:bodyPr>
            <a:lstStyle/>
            <a:p>
              <a:pPr marL="609600" indent="-609600" algn="l">
                <a:lnSpc>
                  <a:spcPct val="75000"/>
                </a:lnSpc>
                <a:spcBef>
                  <a:spcPct val="65000"/>
                </a:spcBef>
                <a:buClr>
                  <a:srgbClr val="FF0000"/>
                </a:buClr>
                <a:buSzPct val="100000"/>
                <a:buFont typeface="+mj-ea"/>
                <a:buAutoNum type="ea1JpnChsDbPeriod"/>
              </a:pPr>
              <a:r>
                <a:rPr lang="zh-CN" altLang="en-US" sz="2400" b="1" dirty="0">
                  <a:solidFill>
                    <a:srgbClr val="C0C0C0"/>
                  </a:solidFill>
                  <a:ea typeface="宋体" pitchFamily="2" charset="-122"/>
                </a:rPr>
                <a:t>总线的仲裁</a:t>
              </a:r>
              <a:endParaRPr lang="en-US" altLang="zh-CN" sz="2400" b="1" dirty="0">
                <a:solidFill>
                  <a:srgbClr val="C0C0C0"/>
                </a:solidFill>
                <a:ea typeface="宋体" pitchFamily="2" charset="-122"/>
              </a:endParaRP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accent2"/>
                  </a:solidFill>
                  <a:ea typeface="宋体" pitchFamily="2" charset="-122"/>
                </a:rPr>
                <a:t>I/O</a:t>
              </a:r>
              <a:r>
                <a:rPr lang="zh-CN" altLang="en-US" sz="2400" b="1" dirty="0">
                  <a:solidFill>
                    <a:schemeClr val="accent2"/>
                  </a:solidFill>
                  <a:ea typeface="宋体" pitchFamily="2" charset="-122"/>
                </a:rPr>
                <a:t>接口</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chemeClr val="tx1"/>
                  </a:solidFill>
                  <a:ea typeface="宋体" pitchFamily="2" charset="-122"/>
                </a:rPr>
                <a:t>程序查询</a:t>
              </a: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chemeClr val="tx1"/>
                  </a:solidFill>
                  <a:ea typeface="宋体" pitchFamily="2" charset="-122"/>
                </a:rPr>
                <a:t>中断与中断</a:t>
              </a: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tx1"/>
                  </a:solidFill>
                  <a:ea typeface="宋体" pitchFamily="2" charset="-122"/>
                </a:rPr>
                <a:t>DMA I/O</a:t>
              </a:r>
              <a:r>
                <a:rPr lang="zh-CN" altLang="en-US" sz="2400" b="1" dirty="0" smtClean="0">
                  <a:solidFill>
                    <a:schemeClr val="tx1"/>
                  </a:solidFill>
                  <a:ea typeface="宋体" pitchFamily="2" charset="-122"/>
                </a:rPr>
                <a:t>方式</a:t>
              </a:r>
              <a:endParaRPr lang="zh-CN" altLang="en-US" sz="2400" b="1" dirty="0">
                <a:solidFill>
                  <a:schemeClr val="tx1"/>
                </a:solidFill>
                <a:ea typeface="宋体" pitchFamily="2" charset="-122"/>
              </a:endParaRPr>
            </a:p>
          </p:txBody>
        </p:sp>
      </p:grpSp>
    </p:spTree>
    <p:extLst>
      <p:ext uri="{BB962C8B-B14F-4D97-AF65-F5344CB8AC3E}">
        <p14:creationId xmlns:p14="http://schemas.microsoft.com/office/powerpoint/2010/main" val="3296019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723900" y="337632"/>
            <a:ext cx="5257800" cy="422275"/>
          </a:xfrm>
        </p:spPr>
        <p:txBody>
          <a:bodyPr/>
          <a:lstStyle/>
          <a:p>
            <a:r>
              <a:rPr lang="en-US" altLang="zh-CN" sz="2800" dirty="0" smtClean="0"/>
              <a:t>2 </a:t>
            </a:r>
            <a:r>
              <a:rPr lang="en-US" altLang="zh-CN" sz="2800" dirty="0"/>
              <a:t>I/O</a:t>
            </a:r>
            <a:r>
              <a:rPr lang="zh-CN" altLang="en-US" sz="2800" dirty="0"/>
              <a:t>接口</a:t>
            </a:r>
          </a:p>
        </p:txBody>
      </p:sp>
      <p:sp>
        <p:nvSpPr>
          <p:cNvPr id="390147" name="Rectangle 3"/>
          <p:cNvSpPr>
            <a:spLocks noGrp="1" noChangeArrowheads="1"/>
          </p:cNvSpPr>
          <p:nvPr>
            <p:ph type="body" idx="1"/>
          </p:nvPr>
        </p:nvSpPr>
        <p:spPr>
          <a:xfrm>
            <a:off x="647700" y="891669"/>
            <a:ext cx="10992916" cy="2043113"/>
          </a:xfrm>
        </p:spPr>
        <p:txBody>
          <a:bodyPr vert="horz" wrap="square" lIns="63500" tIns="61200" rIns="63500" bIns="61200" numCol="1" anchor="t" anchorCtr="0" compatLnSpc="1">
            <a:prstTxWarp prst="textNoShape">
              <a:avLst/>
            </a:prstTxWarp>
            <a:spAutoFit/>
          </a:bodyPr>
          <a:lstStyle/>
          <a:p>
            <a:pPr>
              <a:lnSpc>
                <a:spcPct val="100000"/>
              </a:lnSpc>
              <a:spcBef>
                <a:spcPct val="5000"/>
              </a:spcBef>
              <a:spcAft>
                <a:spcPct val="5000"/>
              </a:spcAft>
            </a:pPr>
            <a:r>
              <a:rPr lang="zh-CN" altLang="en-US" dirty="0">
                <a:latin typeface="楷体" panose="02010609060101010101" pitchFamily="49" charset="-122"/>
                <a:ea typeface="楷体" panose="02010609060101010101" pitchFamily="49" charset="-122"/>
              </a:rPr>
              <a:t>外部设备并不直接挂接在系统总线</a:t>
            </a:r>
            <a:r>
              <a:rPr lang="zh-CN" altLang="en-US" dirty="0" smtClean="0">
                <a:latin typeface="楷体" panose="02010609060101010101" pitchFamily="49" charset="-122"/>
                <a:ea typeface="楷体" panose="02010609060101010101" pitchFamily="49" charset="-122"/>
              </a:rPr>
              <a:t>上</a:t>
            </a:r>
            <a:r>
              <a:rPr lang="zh-CN" altLang="en-US" dirty="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而是</a:t>
            </a:r>
            <a:r>
              <a:rPr lang="zh-CN" altLang="en-US" dirty="0">
                <a:latin typeface="楷体" panose="02010609060101010101" pitchFamily="49" charset="-122"/>
                <a:ea typeface="楷体" panose="02010609060101010101" pitchFamily="49" charset="-122"/>
              </a:rPr>
              <a:t>通过</a:t>
            </a:r>
            <a:r>
              <a:rPr lang="en-US" altLang="zh-CN" dirty="0">
                <a:latin typeface="楷体" panose="02010609060101010101" pitchFamily="49" charset="-122"/>
                <a:ea typeface="楷体" panose="02010609060101010101" pitchFamily="49" charset="-122"/>
              </a:rPr>
              <a:t>I/O</a:t>
            </a:r>
            <a:r>
              <a:rPr lang="zh-CN" altLang="en-US" dirty="0">
                <a:latin typeface="楷体" panose="02010609060101010101" pitchFamily="49" charset="-122"/>
                <a:ea typeface="楷体" panose="02010609060101010101" pitchFamily="49" charset="-122"/>
              </a:rPr>
              <a:t>接口为桥梁实现与系统总线的连接</a:t>
            </a:r>
          </a:p>
          <a:p>
            <a:pPr lvl="1">
              <a:lnSpc>
                <a:spcPct val="100000"/>
              </a:lnSpc>
              <a:spcBef>
                <a:spcPct val="5000"/>
              </a:spcBef>
              <a:spcAft>
                <a:spcPct val="5000"/>
              </a:spcAft>
            </a:pPr>
            <a:r>
              <a:rPr lang="zh-CN" altLang="en-US" dirty="0">
                <a:ea typeface="宋体" pitchFamily="2" charset="-122"/>
              </a:rPr>
              <a:t>各种外设使用不同的操作方法，由</a:t>
            </a:r>
            <a:r>
              <a:rPr lang="en-US" altLang="zh-CN" dirty="0">
                <a:ea typeface="宋体" pitchFamily="2" charset="-122"/>
              </a:rPr>
              <a:t>CPU</a:t>
            </a:r>
            <a:r>
              <a:rPr lang="zh-CN" altLang="en-US" dirty="0">
                <a:ea typeface="宋体" pitchFamily="2" charset="-122"/>
              </a:rPr>
              <a:t>来直接控制不同的外设不切实际。</a:t>
            </a:r>
          </a:p>
          <a:p>
            <a:pPr lvl="1">
              <a:lnSpc>
                <a:spcPct val="100000"/>
              </a:lnSpc>
              <a:spcBef>
                <a:spcPct val="5000"/>
              </a:spcBef>
              <a:spcAft>
                <a:spcPct val="5000"/>
              </a:spcAft>
            </a:pPr>
            <a:r>
              <a:rPr lang="zh-CN" altLang="en-US" dirty="0">
                <a:ea typeface="宋体" pitchFamily="2" charset="-122"/>
              </a:rPr>
              <a:t>外设的数据传送速度比存储器和处理器的速度慢得多，使用高速的系统总线与慢速的外设直接连接，不切实际。</a:t>
            </a:r>
          </a:p>
          <a:p>
            <a:pPr lvl="1">
              <a:lnSpc>
                <a:spcPct val="100000"/>
              </a:lnSpc>
              <a:spcBef>
                <a:spcPct val="5000"/>
              </a:spcBef>
              <a:spcAft>
                <a:spcPct val="5000"/>
              </a:spcAft>
            </a:pPr>
            <a:r>
              <a:rPr lang="zh-CN" altLang="en-US" dirty="0">
                <a:ea typeface="宋体" pitchFamily="2" charset="-122"/>
              </a:rPr>
              <a:t>外设经常使用与处理器不同的数据格式和字长度。</a:t>
            </a:r>
          </a:p>
        </p:txBody>
      </p:sp>
      <p:grpSp>
        <p:nvGrpSpPr>
          <p:cNvPr id="2" name="组合 1"/>
          <p:cNvGrpSpPr/>
          <p:nvPr/>
        </p:nvGrpSpPr>
        <p:grpSpPr>
          <a:xfrm>
            <a:off x="2895600" y="3068638"/>
            <a:ext cx="6629400" cy="3429000"/>
            <a:chOff x="2895600" y="3068638"/>
            <a:chExt cx="6629400" cy="3429000"/>
          </a:xfrm>
        </p:grpSpPr>
        <p:sp>
          <p:nvSpPr>
            <p:cNvPr id="390148" name="AutoShape 4"/>
            <p:cNvSpPr>
              <a:spLocks noChangeArrowheads="1"/>
            </p:cNvSpPr>
            <p:nvPr/>
          </p:nvSpPr>
          <p:spPr bwMode="auto">
            <a:xfrm>
              <a:off x="2895600" y="3068638"/>
              <a:ext cx="6629400" cy="457200"/>
            </a:xfrm>
            <a:prstGeom prst="leftRightArrow">
              <a:avLst>
                <a:gd name="adj1" fmla="val 30556"/>
                <a:gd name="adj2" fmla="val 83711"/>
              </a:avLst>
            </a:prstGeom>
            <a:solidFill>
              <a:srgbClr val="0408B2"/>
            </a:solidFill>
            <a:ln w="12700">
              <a:solidFill>
                <a:srgbClr val="280771"/>
              </a:solidFill>
              <a:miter lim="800000"/>
              <a:headEnd/>
              <a:tailEnd/>
            </a:ln>
            <a:effectLst/>
          </p:spPr>
          <p:txBody>
            <a:bodyPr wrap="none" anchor="ctr"/>
            <a:lstStyle/>
            <a:p>
              <a:endParaRPr lang="zh-CN" altLang="en-US"/>
            </a:p>
          </p:txBody>
        </p:sp>
        <p:sp>
          <p:nvSpPr>
            <p:cNvPr id="390150" name="Rectangle 6"/>
            <p:cNvSpPr>
              <a:spLocks noChangeArrowheads="1"/>
            </p:cNvSpPr>
            <p:nvPr/>
          </p:nvSpPr>
          <p:spPr bwMode="auto">
            <a:xfrm>
              <a:off x="5029200" y="3906838"/>
              <a:ext cx="1981200" cy="685800"/>
            </a:xfrm>
            <a:prstGeom prst="rect">
              <a:avLst/>
            </a:prstGeom>
            <a:noFill/>
            <a:ln w="12700">
              <a:solidFill>
                <a:schemeClr val="tx1"/>
              </a:solidFill>
              <a:miter lim="800000"/>
              <a:headEnd/>
              <a:tailEnd/>
            </a:ln>
            <a:effectLst/>
          </p:spPr>
          <p:txBody>
            <a:bodyPr wrap="none" anchor="ctr"/>
            <a:lstStyle/>
            <a:p>
              <a:r>
                <a:rPr lang="en-US" altLang="zh-CN" b="1" dirty="0">
                  <a:ea typeface="宋体" pitchFamily="2" charset="-122"/>
                </a:rPr>
                <a:t>I/O</a:t>
              </a:r>
              <a:r>
                <a:rPr lang="zh-CN" altLang="en-US" b="1" dirty="0">
                  <a:ea typeface="宋体" pitchFamily="2" charset="-122"/>
                </a:rPr>
                <a:t>接口</a:t>
              </a:r>
            </a:p>
          </p:txBody>
        </p:sp>
        <p:sp>
          <p:nvSpPr>
            <p:cNvPr id="390152" name="AutoShape 8"/>
            <p:cNvSpPr>
              <a:spLocks noChangeArrowheads="1"/>
            </p:cNvSpPr>
            <p:nvPr/>
          </p:nvSpPr>
          <p:spPr bwMode="auto">
            <a:xfrm>
              <a:off x="5867400" y="3373438"/>
              <a:ext cx="381000" cy="533400"/>
            </a:xfrm>
            <a:prstGeom prst="upDownArrow">
              <a:avLst>
                <a:gd name="adj1" fmla="val 50000"/>
                <a:gd name="adj2" fmla="val 28000"/>
              </a:avLst>
            </a:prstGeom>
            <a:solidFill>
              <a:srgbClr val="D5AD03"/>
            </a:solidFill>
            <a:ln w="12700">
              <a:solidFill>
                <a:schemeClr val="tx1"/>
              </a:solidFill>
              <a:miter lim="800000"/>
              <a:headEnd/>
              <a:tailEnd/>
            </a:ln>
            <a:effectLst/>
          </p:spPr>
          <p:txBody>
            <a:bodyPr vert="eaVert" wrap="none" anchor="ctr"/>
            <a:lstStyle/>
            <a:p>
              <a:endParaRPr lang="zh-CN" altLang="en-US"/>
            </a:p>
          </p:txBody>
        </p:sp>
        <p:sp>
          <p:nvSpPr>
            <p:cNvPr id="390153" name="Rectangle 9"/>
            <p:cNvSpPr>
              <a:spLocks noChangeArrowheads="1"/>
            </p:cNvSpPr>
            <p:nvPr/>
          </p:nvSpPr>
          <p:spPr bwMode="auto">
            <a:xfrm>
              <a:off x="4343400" y="5354638"/>
              <a:ext cx="3276600" cy="1143000"/>
            </a:xfrm>
            <a:prstGeom prst="rect">
              <a:avLst/>
            </a:prstGeom>
            <a:noFill/>
            <a:ln w="12700">
              <a:solidFill>
                <a:schemeClr val="tx1"/>
              </a:solidFill>
              <a:miter lim="800000"/>
              <a:headEnd/>
              <a:tailEnd/>
            </a:ln>
            <a:effectLst/>
          </p:spPr>
          <p:txBody>
            <a:bodyPr wrap="none" anchor="ctr"/>
            <a:lstStyle/>
            <a:p>
              <a:r>
                <a:rPr lang="zh-CN" altLang="en-US" sz="2800" b="1">
                  <a:solidFill>
                    <a:srgbClr val="0408B2"/>
                  </a:solidFill>
                  <a:ea typeface="宋体" pitchFamily="2" charset="-122"/>
                </a:rPr>
                <a:t>外部设备</a:t>
              </a:r>
            </a:p>
          </p:txBody>
        </p:sp>
        <p:sp>
          <p:nvSpPr>
            <p:cNvPr id="390154" name="Line 10"/>
            <p:cNvSpPr>
              <a:spLocks noChangeShapeType="1"/>
            </p:cNvSpPr>
            <p:nvPr/>
          </p:nvSpPr>
          <p:spPr bwMode="auto">
            <a:xfrm>
              <a:off x="5257800" y="4592638"/>
              <a:ext cx="0" cy="762000"/>
            </a:xfrm>
            <a:prstGeom prst="line">
              <a:avLst/>
            </a:prstGeom>
            <a:noFill/>
            <a:ln w="19050">
              <a:solidFill>
                <a:schemeClr val="accent1"/>
              </a:solidFill>
              <a:round/>
              <a:headEnd/>
              <a:tailEnd type="triangle" w="med" len="med"/>
            </a:ln>
            <a:effectLst/>
          </p:spPr>
          <p:txBody>
            <a:bodyPr/>
            <a:lstStyle/>
            <a:p>
              <a:endParaRPr lang="zh-CN" altLang="en-US"/>
            </a:p>
          </p:txBody>
        </p:sp>
        <p:sp>
          <p:nvSpPr>
            <p:cNvPr id="390155" name="Line 11"/>
            <p:cNvSpPr>
              <a:spLocks noChangeShapeType="1"/>
            </p:cNvSpPr>
            <p:nvPr/>
          </p:nvSpPr>
          <p:spPr bwMode="auto">
            <a:xfrm flipV="1">
              <a:off x="5638800" y="4592638"/>
              <a:ext cx="0" cy="762000"/>
            </a:xfrm>
            <a:prstGeom prst="line">
              <a:avLst/>
            </a:prstGeom>
            <a:noFill/>
            <a:ln w="28575">
              <a:solidFill>
                <a:schemeClr val="tx1"/>
              </a:solidFill>
              <a:round/>
              <a:headEnd/>
              <a:tailEnd type="triangle" w="med" len="med"/>
            </a:ln>
            <a:effectLst/>
          </p:spPr>
          <p:txBody>
            <a:bodyPr/>
            <a:lstStyle/>
            <a:p>
              <a:endParaRPr lang="zh-CN" altLang="en-US"/>
            </a:p>
          </p:txBody>
        </p:sp>
        <p:sp>
          <p:nvSpPr>
            <p:cNvPr id="390157" name="AutoShape 13"/>
            <p:cNvSpPr>
              <a:spLocks noChangeArrowheads="1"/>
            </p:cNvSpPr>
            <p:nvPr/>
          </p:nvSpPr>
          <p:spPr bwMode="auto">
            <a:xfrm>
              <a:off x="6629400" y="4592638"/>
              <a:ext cx="228600" cy="762000"/>
            </a:xfrm>
            <a:prstGeom prst="upDownArrow">
              <a:avLst>
                <a:gd name="adj1" fmla="val 50000"/>
                <a:gd name="adj2" fmla="val 66667"/>
              </a:avLst>
            </a:prstGeom>
            <a:solidFill>
              <a:srgbClr val="05AD01"/>
            </a:solidFill>
            <a:ln w="12700">
              <a:solidFill>
                <a:srgbClr val="05AD01"/>
              </a:solidFill>
              <a:miter lim="800000"/>
              <a:headEnd/>
              <a:tailEnd/>
            </a:ln>
            <a:effectLst/>
          </p:spPr>
          <p:txBody>
            <a:bodyPr vert="eaVert" wrap="none" anchor="ctr"/>
            <a:lstStyle/>
            <a:p>
              <a:endParaRPr lang="zh-CN" altLang="en-US"/>
            </a:p>
          </p:txBody>
        </p:sp>
        <p:sp>
          <p:nvSpPr>
            <p:cNvPr id="390158" name="Text Box 14"/>
            <p:cNvSpPr txBox="1">
              <a:spLocks noChangeArrowheads="1"/>
            </p:cNvSpPr>
            <p:nvPr/>
          </p:nvSpPr>
          <p:spPr bwMode="auto">
            <a:xfrm>
              <a:off x="3200400" y="3373439"/>
              <a:ext cx="19050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System Bus</a:t>
              </a:r>
            </a:p>
          </p:txBody>
        </p:sp>
        <p:sp>
          <p:nvSpPr>
            <p:cNvPr id="390159" name="Text Box 15"/>
            <p:cNvSpPr txBox="1">
              <a:spLocks noChangeArrowheads="1"/>
            </p:cNvSpPr>
            <p:nvPr/>
          </p:nvSpPr>
          <p:spPr bwMode="auto">
            <a:xfrm>
              <a:off x="6629400" y="4745039"/>
              <a:ext cx="990600" cy="396875"/>
            </a:xfrm>
            <a:prstGeom prst="rect">
              <a:avLst/>
            </a:prstGeom>
            <a:noFill/>
            <a:ln w="12700">
              <a:noFill/>
              <a:miter lim="800000"/>
              <a:headEnd/>
              <a:tailEnd/>
            </a:ln>
            <a:effectLst/>
          </p:spPr>
          <p:txBody>
            <a:bodyPr>
              <a:spAutoFit/>
            </a:bodyPr>
            <a:lstStyle/>
            <a:p>
              <a:pPr>
                <a:spcBef>
                  <a:spcPct val="50000"/>
                </a:spcBef>
              </a:pPr>
              <a:r>
                <a:rPr lang="en-US" altLang="zh-CN">
                  <a:solidFill>
                    <a:srgbClr val="05AD01"/>
                  </a:solidFill>
                  <a:ea typeface="宋体" pitchFamily="2" charset="-122"/>
                </a:rPr>
                <a:t>Data</a:t>
              </a:r>
            </a:p>
          </p:txBody>
        </p:sp>
        <p:sp>
          <p:nvSpPr>
            <p:cNvPr id="390160" name="Text Box 16"/>
            <p:cNvSpPr txBox="1">
              <a:spLocks noChangeArrowheads="1"/>
            </p:cNvSpPr>
            <p:nvPr/>
          </p:nvSpPr>
          <p:spPr bwMode="auto">
            <a:xfrm>
              <a:off x="4114800" y="4745039"/>
              <a:ext cx="1371600" cy="396875"/>
            </a:xfrm>
            <a:prstGeom prst="rect">
              <a:avLst/>
            </a:prstGeom>
            <a:noFill/>
            <a:ln w="12700">
              <a:noFill/>
              <a:miter lim="800000"/>
              <a:headEnd/>
              <a:tailEnd/>
            </a:ln>
            <a:effectLst/>
          </p:spPr>
          <p:txBody>
            <a:bodyPr>
              <a:spAutoFit/>
            </a:bodyPr>
            <a:lstStyle/>
            <a:p>
              <a:pPr>
                <a:spcBef>
                  <a:spcPct val="50000"/>
                </a:spcBef>
              </a:pPr>
              <a:r>
                <a:rPr lang="en-US" altLang="zh-CN">
                  <a:ea typeface="宋体" pitchFamily="2" charset="-122"/>
                </a:rPr>
                <a:t>Control</a:t>
              </a:r>
            </a:p>
          </p:txBody>
        </p:sp>
        <p:sp>
          <p:nvSpPr>
            <p:cNvPr id="390161" name="Text Box 17"/>
            <p:cNvSpPr txBox="1">
              <a:spLocks noChangeArrowheads="1"/>
            </p:cNvSpPr>
            <p:nvPr/>
          </p:nvSpPr>
          <p:spPr bwMode="auto">
            <a:xfrm>
              <a:off x="5562600" y="4897439"/>
              <a:ext cx="9906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Status</a:t>
              </a:r>
            </a:p>
          </p:txBody>
        </p:sp>
      </p:grpSp>
    </p:spTree>
    <p:extLst>
      <p:ext uri="{BB962C8B-B14F-4D97-AF65-F5344CB8AC3E}">
        <p14:creationId xmlns:p14="http://schemas.microsoft.com/office/powerpoint/2010/main" val="4258618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695400" y="332656"/>
            <a:ext cx="5257800" cy="422275"/>
          </a:xfrm>
        </p:spPr>
        <p:txBody>
          <a:bodyPr/>
          <a:lstStyle/>
          <a:p>
            <a:r>
              <a:rPr lang="en-US" altLang="zh-CN" sz="2800" dirty="0" smtClean="0"/>
              <a:t>2  </a:t>
            </a:r>
            <a:r>
              <a:rPr lang="en-US" altLang="zh-CN" sz="2800" dirty="0"/>
              <a:t>I/O</a:t>
            </a:r>
            <a:r>
              <a:rPr lang="zh-CN" altLang="en-US" sz="2800" dirty="0"/>
              <a:t>接口</a:t>
            </a:r>
          </a:p>
        </p:txBody>
      </p:sp>
      <p:sp>
        <p:nvSpPr>
          <p:cNvPr id="391171" name="Rectangle 3"/>
          <p:cNvSpPr>
            <a:spLocks noGrp="1" noChangeArrowheads="1"/>
          </p:cNvSpPr>
          <p:nvPr>
            <p:ph type="body" idx="1"/>
          </p:nvPr>
        </p:nvSpPr>
        <p:spPr>
          <a:xfrm>
            <a:off x="839416" y="914400"/>
            <a:ext cx="10873207" cy="2493952"/>
          </a:xfrm>
        </p:spPr>
        <p:txBody>
          <a:bodyPr/>
          <a:lstStyle/>
          <a:p>
            <a:pPr>
              <a:lnSpc>
                <a:spcPct val="105000"/>
              </a:lnSpc>
              <a:spcBef>
                <a:spcPct val="20000"/>
              </a:spcBef>
            </a:pPr>
            <a:r>
              <a:rPr lang="en-US" altLang="zh-CN" dirty="0">
                <a:ea typeface="宋体" pitchFamily="2" charset="-122"/>
              </a:rPr>
              <a:t>I/O</a:t>
            </a:r>
            <a:r>
              <a:rPr lang="zh-CN" altLang="en-US" dirty="0">
                <a:ea typeface="宋体" pitchFamily="2" charset="-122"/>
              </a:rPr>
              <a:t>接口的功能</a:t>
            </a:r>
          </a:p>
          <a:p>
            <a:pPr marL="812800" lvl="1" indent="-338138">
              <a:lnSpc>
                <a:spcPct val="105000"/>
              </a:lnSpc>
              <a:spcBef>
                <a:spcPct val="20000"/>
              </a:spcBef>
            </a:pPr>
            <a:r>
              <a:rPr lang="zh-CN" altLang="en-US" dirty="0">
                <a:ea typeface="宋体" pitchFamily="2" charset="-122"/>
              </a:rPr>
              <a:t>识别</a:t>
            </a:r>
            <a:r>
              <a:rPr lang="en-US" altLang="zh-CN" dirty="0">
                <a:ea typeface="宋体" pitchFamily="2" charset="-122"/>
              </a:rPr>
              <a:t>I/O</a:t>
            </a:r>
            <a:r>
              <a:rPr lang="zh-CN" altLang="en-US" dirty="0">
                <a:ea typeface="宋体" pitchFamily="2" charset="-122"/>
              </a:rPr>
              <a:t>地址，即地址译码；</a:t>
            </a:r>
          </a:p>
          <a:p>
            <a:pPr marL="812800" lvl="1" indent="-338138">
              <a:lnSpc>
                <a:spcPct val="105000"/>
              </a:lnSpc>
              <a:spcBef>
                <a:spcPct val="20000"/>
              </a:spcBef>
            </a:pPr>
            <a:r>
              <a:rPr lang="zh-CN" altLang="en-US" dirty="0">
                <a:ea typeface="宋体" pitchFamily="2" charset="-122"/>
              </a:rPr>
              <a:t>实现主机与</a:t>
            </a:r>
            <a:r>
              <a:rPr lang="en-US" altLang="zh-CN" dirty="0">
                <a:ea typeface="宋体" pitchFamily="2" charset="-122"/>
              </a:rPr>
              <a:t>I/O</a:t>
            </a:r>
            <a:r>
              <a:rPr lang="zh-CN" altLang="en-US" dirty="0">
                <a:ea typeface="宋体" pitchFamily="2" charset="-122"/>
              </a:rPr>
              <a:t>设备的数据交换、控制命令的传递和状态检测与传递；</a:t>
            </a:r>
          </a:p>
          <a:p>
            <a:pPr marL="812800" lvl="1" indent="-338138">
              <a:lnSpc>
                <a:spcPct val="105000"/>
              </a:lnSpc>
              <a:spcBef>
                <a:spcPct val="20000"/>
              </a:spcBef>
            </a:pPr>
            <a:r>
              <a:rPr lang="zh-CN" altLang="en-US" dirty="0">
                <a:ea typeface="宋体" pitchFamily="2" charset="-122"/>
              </a:rPr>
              <a:t>提供缓冲和驱动能力；</a:t>
            </a:r>
          </a:p>
          <a:p>
            <a:pPr marL="812800" lvl="1" indent="-338138">
              <a:lnSpc>
                <a:spcPct val="105000"/>
              </a:lnSpc>
              <a:spcBef>
                <a:spcPct val="20000"/>
              </a:spcBef>
            </a:pPr>
            <a:r>
              <a:rPr lang="zh-CN" altLang="en-US" dirty="0">
                <a:ea typeface="宋体" pitchFamily="2" charset="-122"/>
              </a:rPr>
              <a:t>进行数据格式、类型方面的转换（串并行转换，电平转换等）；</a:t>
            </a:r>
          </a:p>
          <a:p>
            <a:pPr marL="812800" lvl="1" indent="-338138">
              <a:lnSpc>
                <a:spcPct val="105000"/>
              </a:lnSpc>
              <a:spcBef>
                <a:spcPct val="20000"/>
              </a:spcBef>
            </a:pPr>
            <a:r>
              <a:rPr lang="zh-CN" altLang="en-US" dirty="0">
                <a:ea typeface="宋体" pitchFamily="2" charset="-122"/>
              </a:rPr>
              <a:t>支持一定的</a:t>
            </a:r>
            <a:r>
              <a:rPr lang="en-US" altLang="zh-CN" dirty="0">
                <a:ea typeface="宋体" pitchFamily="2" charset="-122"/>
              </a:rPr>
              <a:t>I/O</a:t>
            </a:r>
            <a:r>
              <a:rPr lang="zh-CN" altLang="en-US" dirty="0">
                <a:ea typeface="宋体" pitchFamily="2" charset="-122"/>
              </a:rPr>
              <a:t>方式（程序查询、程序中断、</a:t>
            </a:r>
            <a:r>
              <a:rPr lang="en-US" altLang="zh-CN" dirty="0">
                <a:ea typeface="宋体" pitchFamily="2" charset="-122"/>
              </a:rPr>
              <a:t>DMA</a:t>
            </a:r>
            <a:r>
              <a:rPr lang="zh-CN" altLang="en-US" dirty="0">
                <a:ea typeface="宋体" pitchFamily="2" charset="-122"/>
              </a:rPr>
              <a:t>等）；</a:t>
            </a:r>
          </a:p>
          <a:p>
            <a:pPr marL="812800" lvl="1" indent="-338138">
              <a:lnSpc>
                <a:spcPct val="105000"/>
              </a:lnSpc>
              <a:spcBef>
                <a:spcPct val="20000"/>
              </a:spcBef>
            </a:pPr>
            <a:r>
              <a:rPr lang="en-US" altLang="zh-CN" dirty="0">
                <a:ea typeface="宋体" pitchFamily="2" charset="-122"/>
              </a:rPr>
              <a:t>I/O</a:t>
            </a:r>
            <a:r>
              <a:rPr lang="zh-CN" altLang="en-US" dirty="0">
                <a:ea typeface="宋体" pitchFamily="2" charset="-122"/>
              </a:rPr>
              <a:t>控制与定时</a:t>
            </a:r>
          </a:p>
        </p:txBody>
      </p:sp>
      <p:grpSp>
        <p:nvGrpSpPr>
          <p:cNvPr id="4" name="组合 3"/>
          <p:cNvGrpSpPr/>
          <p:nvPr/>
        </p:nvGrpSpPr>
        <p:grpSpPr>
          <a:xfrm>
            <a:off x="5591944" y="3645024"/>
            <a:ext cx="6048672" cy="2611760"/>
            <a:chOff x="2895600" y="3068638"/>
            <a:chExt cx="6629400" cy="3429000"/>
          </a:xfrm>
        </p:grpSpPr>
        <p:sp>
          <p:nvSpPr>
            <p:cNvPr id="5" name="AutoShape 4"/>
            <p:cNvSpPr>
              <a:spLocks noChangeArrowheads="1"/>
            </p:cNvSpPr>
            <p:nvPr/>
          </p:nvSpPr>
          <p:spPr bwMode="auto">
            <a:xfrm>
              <a:off x="2895600" y="3068638"/>
              <a:ext cx="6629400" cy="457200"/>
            </a:xfrm>
            <a:prstGeom prst="leftRightArrow">
              <a:avLst>
                <a:gd name="adj1" fmla="val 30556"/>
                <a:gd name="adj2" fmla="val 83711"/>
              </a:avLst>
            </a:prstGeom>
            <a:solidFill>
              <a:srgbClr val="0408B2"/>
            </a:solidFill>
            <a:ln w="12700">
              <a:solidFill>
                <a:srgbClr val="280771"/>
              </a:solidFill>
              <a:miter lim="800000"/>
              <a:headEnd/>
              <a:tailEnd/>
            </a:ln>
            <a:effectLst/>
          </p:spPr>
          <p:txBody>
            <a:bodyPr wrap="none" anchor="ctr"/>
            <a:lstStyle/>
            <a:p>
              <a:endParaRPr lang="zh-CN" altLang="en-US"/>
            </a:p>
          </p:txBody>
        </p:sp>
        <p:sp>
          <p:nvSpPr>
            <p:cNvPr id="6" name="Rectangle 6"/>
            <p:cNvSpPr>
              <a:spLocks noChangeArrowheads="1"/>
            </p:cNvSpPr>
            <p:nvPr/>
          </p:nvSpPr>
          <p:spPr bwMode="auto">
            <a:xfrm>
              <a:off x="5029200" y="3906838"/>
              <a:ext cx="1981200" cy="685800"/>
            </a:xfrm>
            <a:prstGeom prst="rect">
              <a:avLst/>
            </a:prstGeom>
            <a:noFill/>
            <a:ln w="12700">
              <a:solidFill>
                <a:schemeClr val="tx1"/>
              </a:solidFill>
              <a:miter lim="800000"/>
              <a:headEnd/>
              <a:tailEnd/>
            </a:ln>
            <a:effectLst/>
          </p:spPr>
          <p:txBody>
            <a:bodyPr wrap="none" anchor="ctr"/>
            <a:lstStyle/>
            <a:p>
              <a:r>
                <a:rPr lang="en-US" altLang="zh-CN" b="1" dirty="0">
                  <a:ea typeface="宋体" pitchFamily="2" charset="-122"/>
                </a:rPr>
                <a:t>I/O</a:t>
              </a:r>
              <a:r>
                <a:rPr lang="zh-CN" altLang="en-US" b="1" dirty="0">
                  <a:ea typeface="宋体" pitchFamily="2" charset="-122"/>
                </a:rPr>
                <a:t>接口</a:t>
              </a:r>
            </a:p>
          </p:txBody>
        </p:sp>
        <p:sp>
          <p:nvSpPr>
            <p:cNvPr id="7" name="AutoShape 8"/>
            <p:cNvSpPr>
              <a:spLocks noChangeArrowheads="1"/>
            </p:cNvSpPr>
            <p:nvPr/>
          </p:nvSpPr>
          <p:spPr bwMode="auto">
            <a:xfrm>
              <a:off x="5867400" y="3373438"/>
              <a:ext cx="381000" cy="533400"/>
            </a:xfrm>
            <a:prstGeom prst="upDownArrow">
              <a:avLst>
                <a:gd name="adj1" fmla="val 50000"/>
                <a:gd name="adj2" fmla="val 28000"/>
              </a:avLst>
            </a:prstGeom>
            <a:solidFill>
              <a:srgbClr val="D5AD03"/>
            </a:solidFill>
            <a:ln w="12700">
              <a:solidFill>
                <a:schemeClr val="tx1"/>
              </a:solidFill>
              <a:miter lim="800000"/>
              <a:headEnd/>
              <a:tailEnd/>
            </a:ln>
            <a:effectLst/>
          </p:spPr>
          <p:txBody>
            <a:bodyPr vert="eaVert" wrap="none" anchor="ctr"/>
            <a:lstStyle/>
            <a:p>
              <a:endParaRPr lang="zh-CN" altLang="en-US"/>
            </a:p>
          </p:txBody>
        </p:sp>
        <p:sp>
          <p:nvSpPr>
            <p:cNvPr id="8" name="Rectangle 9"/>
            <p:cNvSpPr>
              <a:spLocks noChangeArrowheads="1"/>
            </p:cNvSpPr>
            <p:nvPr/>
          </p:nvSpPr>
          <p:spPr bwMode="auto">
            <a:xfrm>
              <a:off x="4343400" y="5354638"/>
              <a:ext cx="3276600" cy="1143000"/>
            </a:xfrm>
            <a:prstGeom prst="rect">
              <a:avLst/>
            </a:prstGeom>
            <a:noFill/>
            <a:ln w="12700">
              <a:solidFill>
                <a:schemeClr val="tx1"/>
              </a:solidFill>
              <a:miter lim="800000"/>
              <a:headEnd/>
              <a:tailEnd/>
            </a:ln>
            <a:effectLst/>
          </p:spPr>
          <p:txBody>
            <a:bodyPr wrap="none" anchor="ctr"/>
            <a:lstStyle/>
            <a:p>
              <a:r>
                <a:rPr lang="zh-CN" altLang="en-US" sz="2800" b="1">
                  <a:solidFill>
                    <a:srgbClr val="0408B2"/>
                  </a:solidFill>
                  <a:ea typeface="宋体" pitchFamily="2" charset="-122"/>
                </a:rPr>
                <a:t>外部设备</a:t>
              </a:r>
            </a:p>
          </p:txBody>
        </p:sp>
        <p:sp>
          <p:nvSpPr>
            <p:cNvPr id="9" name="Line 10"/>
            <p:cNvSpPr>
              <a:spLocks noChangeShapeType="1"/>
            </p:cNvSpPr>
            <p:nvPr/>
          </p:nvSpPr>
          <p:spPr bwMode="auto">
            <a:xfrm>
              <a:off x="5257800" y="4592638"/>
              <a:ext cx="0" cy="762000"/>
            </a:xfrm>
            <a:prstGeom prst="line">
              <a:avLst/>
            </a:prstGeom>
            <a:noFill/>
            <a:ln w="19050">
              <a:solidFill>
                <a:schemeClr val="accent1"/>
              </a:solidFill>
              <a:round/>
              <a:headEnd/>
              <a:tailEnd type="triangle" w="med" len="med"/>
            </a:ln>
            <a:effectLst/>
          </p:spPr>
          <p:txBody>
            <a:bodyPr/>
            <a:lstStyle/>
            <a:p>
              <a:endParaRPr lang="zh-CN" altLang="en-US"/>
            </a:p>
          </p:txBody>
        </p:sp>
        <p:sp>
          <p:nvSpPr>
            <p:cNvPr id="10" name="Line 11"/>
            <p:cNvSpPr>
              <a:spLocks noChangeShapeType="1"/>
            </p:cNvSpPr>
            <p:nvPr/>
          </p:nvSpPr>
          <p:spPr bwMode="auto">
            <a:xfrm flipV="1">
              <a:off x="5638800" y="4592638"/>
              <a:ext cx="0" cy="762000"/>
            </a:xfrm>
            <a:prstGeom prst="line">
              <a:avLst/>
            </a:prstGeom>
            <a:noFill/>
            <a:ln w="28575">
              <a:solidFill>
                <a:schemeClr val="tx1"/>
              </a:solidFill>
              <a:round/>
              <a:headEnd/>
              <a:tailEnd type="triangle" w="med" len="med"/>
            </a:ln>
            <a:effectLst/>
          </p:spPr>
          <p:txBody>
            <a:bodyPr/>
            <a:lstStyle/>
            <a:p>
              <a:endParaRPr lang="zh-CN" altLang="en-US"/>
            </a:p>
          </p:txBody>
        </p:sp>
        <p:sp>
          <p:nvSpPr>
            <p:cNvPr id="11" name="AutoShape 13"/>
            <p:cNvSpPr>
              <a:spLocks noChangeArrowheads="1"/>
            </p:cNvSpPr>
            <p:nvPr/>
          </p:nvSpPr>
          <p:spPr bwMode="auto">
            <a:xfrm>
              <a:off x="6629400" y="4592638"/>
              <a:ext cx="228600" cy="762000"/>
            </a:xfrm>
            <a:prstGeom prst="upDownArrow">
              <a:avLst>
                <a:gd name="adj1" fmla="val 50000"/>
                <a:gd name="adj2" fmla="val 66667"/>
              </a:avLst>
            </a:prstGeom>
            <a:solidFill>
              <a:srgbClr val="05AD01"/>
            </a:solidFill>
            <a:ln w="12700">
              <a:solidFill>
                <a:srgbClr val="05AD01"/>
              </a:solidFill>
              <a:miter lim="800000"/>
              <a:headEnd/>
              <a:tailEnd/>
            </a:ln>
            <a:effectLst/>
          </p:spPr>
          <p:txBody>
            <a:bodyPr vert="eaVert" wrap="none" anchor="ctr"/>
            <a:lstStyle/>
            <a:p>
              <a:endParaRPr lang="zh-CN" altLang="en-US"/>
            </a:p>
          </p:txBody>
        </p:sp>
        <p:sp>
          <p:nvSpPr>
            <p:cNvPr id="12" name="Text Box 14"/>
            <p:cNvSpPr txBox="1">
              <a:spLocks noChangeArrowheads="1"/>
            </p:cNvSpPr>
            <p:nvPr/>
          </p:nvSpPr>
          <p:spPr bwMode="auto">
            <a:xfrm>
              <a:off x="3200400" y="3373439"/>
              <a:ext cx="19050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System Bus</a:t>
              </a:r>
            </a:p>
          </p:txBody>
        </p:sp>
        <p:sp>
          <p:nvSpPr>
            <p:cNvPr id="13" name="Text Box 15"/>
            <p:cNvSpPr txBox="1">
              <a:spLocks noChangeArrowheads="1"/>
            </p:cNvSpPr>
            <p:nvPr/>
          </p:nvSpPr>
          <p:spPr bwMode="auto">
            <a:xfrm>
              <a:off x="6629400" y="4745039"/>
              <a:ext cx="990600" cy="396875"/>
            </a:xfrm>
            <a:prstGeom prst="rect">
              <a:avLst/>
            </a:prstGeom>
            <a:noFill/>
            <a:ln w="12700">
              <a:noFill/>
              <a:miter lim="800000"/>
              <a:headEnd/>
              <a:tailEnd/>
            </a:ln>
            <a:effectLst/>
          </p:spPr>
          <p:txBody>
            <a:bodyPr>
              <a:spAutoFit/>
            </a:bodyPr>
            <a:lstStyle/>
            <a:p>
              <a:pPr>
                <a:spcBef>
                  <a:spcPct val="50000"/>
                </a:spcBef>
              </a:pPr>
              <a:r>
                <a:rPr lang="en-US" altLang="zh-CN">
                  <a:solidFill>
                    <a:srgbClr val="05AD01"/>
                  </a:solidFill>
                  <a:ea typeface="宋体" pitchFamily="2" charset="-122"/>
                </a:rPr>
                <a:t>Data</a:t>
              </a:r>
            </a:p>
          </p:txBody>
        </p:sp>
        <p:sp>
          <p:nvSpPr>
            <p:cNvPr id="14" name="Text Box 16"/>
            <p:cNvSpPr txBox="1">
              <a:spLocks noChangeArrowheads="1"/>
            </p:cNvSpPr>
            <p:nvPr/>
          </p:nvSpPr>
          <p:spPr bwMode="auto">
            <a:xfrm>
              <a:off x="4114800" y="4745039"/>
              <a:ext cx="1371600" cy="396875"/>
            </a:xfrm>
            <a:prstGeom prst="rect">
              <a:avLst/>
            </a:prstGeom>
            <a:noFill/>
            <a:ln w="12700">
              <a:noFill/>
              <a:miter lim="800000"/>
              <a:headEnd/>
              <a:tailEnd/>
            </a:ln>
            <a:effectLst/>
          </p:spPr>
          <p:txBody>
            <a:bodyPr>
              <a:spAutoFit/>
            </a:bodyPr>
            <a:lstStyle/>
            <a:p>
              <a:pPr>
                <a:spcBef>
                  <a:spcPct val="50000"/>
                </a:spcBef>
              </a:pPr>
              <a:r>
                <a:rPr lang="en-US" altLang="zh-CN">
                  <a:ea typeface="宋体" pitchFamily="2" charset="-122"/>
                </a:rPr>
                <a:t>Control</a:t>
              </a:r>
            </a:p>
          </p:txBody>
        </p:sp>
        <p:sp>
          <p:nvSpPr>
            <p:cNvPr id="15" name="Text Box 17"/>
            <p:cNvSpPr txBox="1">
              <a:spLocks noChangeArrowheads="1"/>
            </p:cNvSpPr>
            <p:nvPr/>
          </p:nvSpPr>
          <p:spPr bwMode="auto">
            <a:xfrm>
              <a:off x="5562600" y="4897439"/>
              <a:ext cx="990600" cy="396875"/>
            </a:xfrm>
            <a:prstGeom prst="rect">
              <a:avLst/>
            </a:prstGeom>
            <a:noFill/>
            <a:ln w="12700">
              <a:noFill/>
              <a:miter lim="800000"/>
              <a:headEnd/>
              <a:tailEnd/>
            </a:ln>
            <a:effectLst/>
          </p:spPr>
          <p:txBody>
            <a:bodyPr>
              <a:spAutoFit/>
            </a:bodyPr>
            <a:lstStyle/>
            <a:p>
              <a:pPr>
                <a:spcBef>
                  <a:spcPct val="50000"/>
                </a:spcBef>
              </a:pPr>
              <a:r>
                <a:rPr lang="en-US" altLang="zh-CN" dirty="0">
                  <a:solidFill>
                    <a:schemeClr val="tx1"/>
                  </a:solidFill>
                  <a:ea typeface="宋体" pitchFamily="2" charset="-122"/>
                </a:rPr>
                <a:t>Status</a:t>
              </a:r>
            </a:p>
          </p:txBody>
        </p:sp>
      </p:grpSp>
    </p:spTree>
    <p:extLst>
      <p:ext uri="{BB962C8B-B14F-4D97-AF65-F5344CB8AC3E}">
        <p14:creationId xmlns:p14="http://schemas.microsoft.com/office/powerpoint/2010/main" val="1712696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623392" y="342429"/>
            <a:ext cx="5257800" cy="422275"/>
          </a:xfrm>
        </p:spPr>
        <p:txBody>
          <a:bodyPr/>
          <a:lstStyle/>
          <a:p>
            <a:r>
              <a:rPr lang="en-US" altLang="zh-CN" sz="2800" dirty="0" smtClean="0"/>
              <a:t>2  </a:t>
            </a:r>
            <a:r>
              <a:rPr lang="en-US" altLang="zh-CN" sz="2800" dirty="0"/>
              <a:t>I/O</a:t>
            </a:r>
            <a:r>
              <a:rPr lang="zh-CN" altLang="en-US" sz="2800" dirty="0"/>
              <a:t>接口</a:t>
            </a:r>
          </a:p>
        </p:txBody>
      </p:sp>
      <p:sp>
        <p:nvSpPr>
          <p:cNvPr id="498691" name="Rectangle 3"/>
          <p:cNvSpPr>
            <a:spLocks noGrp="1" noChangeArrowheads="1"/>
          </p:cNvSpPr>
          <p:nvPr>
            <p:ph type="body" idx="1"/>
          </p:nvPr>
        </p:nvSpPr>
        <p:spPr>
          <a:xfrm>
            <a:off x="983432" y="981075"/>
            <a:ext cx="10441160" cy="5122171"/>
          </a:xfrm>
        </p:spPr>
        <p:txBody>
          <a:bodyPr/>
          <a:lstStyle/>
          <a:p>
            <a:pPr>
              <a:lnSpc>
                <a:spcPct val="130000"/>
              </a:lnSpc>
              <a:spcBef>
                <a:spcPct val="20000"/>
              </a:spcBef>
            </a:pPr>
            <a:r>
              <a:rPr lang="en-US" altLang="zh-CN" sz="2800" dirty="0">
                <a:ea typeface="宋体" pitchFamily="2" charset="-122"/>
              </a:rPr>
              <a:t>I/O</a:t>
            </a:r>
            <a:r>
              <a:rPr lang="zh-CN" altLang="en-US" sz="2800" dirty="0">
                <a:ea typeface="宋体" pitchFamily="2" charset="-122"/>
              </a:rPr>
              <a:t>接口的分类</a:t>
            </a:r>
          </a:p>
          <a:p>
            <a:pPr lvl="1">
              <a:lnSpc>
                <a:spcPct val="130000"/>
              </a:lnSpc>
              <a:spcBef>
                <a:spcPct val="20000"/>
              </a:spcBef>
            </a:pPr>
            <a:r>
              <a:rPr lang="zh-CN" altLang="en-US" sz="2000" dirty="0">
                <a:ea typeface="宋体" pitchFamily="2" charset="-122"/>
              </a:rPr>
              <a:t>按传送数据格式：串行接口，并行接口</a:t>
            </a:r>
          </a:p>
          <a:p>
            <a:pPr lvl="2">
              <a:lnSpc>
                <a:spcPct val="130000"/>
              </a:lnSpc>
              <a:spcBef>
                <a:spcPct val="20000"/>
              </a:spcBef>
            </a:pPr>
            <a:r>
              <a:rPr lang="zh-CN" altLang="en-US" sz="2000" dirty="0">
                <a:ea typeface="宋体" pitchFamily="2" charset="-122"/>
              </a:rPr>
              <a:t>串行接口适合速度低、传输距离长的环境</a:t>
            </a:r>
          </a:p>
          <a:p>
            <a:pPr lvl="2">
              <a:lnSpc>
                <a:spcPct val="130000"/>
              </a:lnSpc>
              <a:spcBef>
                <a:spcPct val="20000"/>
              </a:spcBef>
            </a:pPr>
            <a:r>
              <a:rPr lang="zh-CN" altLang="en-US" sz="2000" dirty="0">
                <a:ea typeface="宋体" pitchFamily="2" charset="-122"/>
              </a:rPr>
              <a:t>并行接口适合速度高、传输距离短的</a:t>
            </a:r>
            <a:r>
              <a:rPr lang="zh-CN" altLang="en-US" sz="2000" dirty="0" smtClean="0">
                <a:ea typeface="宋体" pitchFamily="2" charset="-122"/>
              </a:rPr>
              <a:t>环境（高速时钟下</a:t>
            </a:r>
            <a:r>
              <a:rPr lang="zh-CN" altLang="en-US" sz="2000" dirty="0">
                <a:ea typeface="宋体" pitchFamily="2" charset="-122"/>
              </a:rPr>
              <a:t>问题</a:t>
            </a:r>
            <a:r>
              <a:rPr lang="zh-CN" altLang="en-US" sz="2000" dirty="0" smtClean="0">
                <a:ea typeface="宋体" pitchFamily="2" charset="-122"/>
              </a:rPr>
              <a:t>）</a:t>
            </a:r>
            <a:endParaRPr lang="zh-CN" altLang="en-US" sz="2000" dirty="0">
              <a:ea typeface="宋体" pitchFamily="2" charset="-122"/>
            </a:endParaRPr>
          </a:p>
          <a:p>
            <a:pPr lvl="1">
              <a:lnSpc>
                <a:spcPct val="130000"/>
              </a:lnSpc>
              <a:spcBef>
                <a:spcPct val="20000"/>
              </a:spcBef>
            </a:pPr>
            <a:r>
              <a:rPr lang="zh-CN" altLang="en-US" sz="2000" dirty="0" smtClean="0">
                <a:ea typeface="宋体" pitchFamily="2" charset="-122"/>
              </a:rPr>
              <a:t>按传输控制方式</a:t>
            </a:r>
            <a:r>
              <a:rPr lang="zh-CN" altLang="en-US" sz="2000" dirty="0">
                <a:ea typeface="宋体" pitchFamily="2" charset="-122"/>
              </a:rPr>
              <a:t>：程序查询接口、中断接口、</a:t>
            </a:r>
            <a:r>
              <a:rPr lang="en-US" altLang="zh-CN" sz="2000" dirty="0">
                <a:ea typeface="宋体" pitchFamily="2" charset="-122"/>
              </a:rPr>
              <a:t>DMA</a:t>
            </a:r>
            <a:r>
              <a:rPr lang="zh-CN" altLang="en-US" sz="2000" dirty="0">
                <a:ea typeface="宋体" pitchFamily="2" charset="-122"/>
              </a:rPr>
              <a:t>接口、通道控制</a:t>
            </a:r>
            <a:r>
              <a:rPr lang="zh-CN" altLang="en-US" sz="2000" dirty="0" smtClean="0">
                <a:ea typeface="宋体" pitchFamily="2" charset="-122"/>
              </a:rPr>
              <a:t>接口、外围处理机（</a:t>
            </a:r>
            <a:r>
              <a:rPr lang="en-US" altLang="zh-CN" sz="2000" dirty="0" smtClean="0">
                <a:ea typeface="宋体" pitchFamily="2" charset="-122"/>
              </a:rPr>
              <a:t>PPU</a:t>
            </a:r>
            <a:r>
              <a:rPr lang="zh-CN" altLang="en-US" sz="2000" dirty="0" smtClean="0">
                <a:ea typeface="宋体" pitchFamily="2" charset="-122"/>
              </a:rPr>
              <a:t>）接口</a:t>
            </a:r>
            <a:endParaRPr lang="zh-CN" altLang="en-US" sz="2000" dirty="0">
              <a:ea typeface="宋体" pitchFamily="2" charset="-122"/>
            </a:endParaRPr>
          </a:p>
          <a:p>
            <a:pPr lvl="1">
              <a:lnSpc>
                <a:spcPct val="130000"/>
              </a:lnSpc>
              <a:spcBef>
                <a:spcPct val="20000"/>
              </a:spcBef>
            </a:pPr>
            <a:r>
              <a:rPr lang="zh-CN" altLang="en-US" sz="2000" dirty="0">
                <a:ea typeface="宋体" pitchFamily="2" charset="-122"/>
              </a:rPr>
              <a:t>按时序控制方式：同步接口、异步接口</a:t>
            </a:r>
          </a:p>
          <a:p>
            <a:pPr lvl="2">
              <a:lnSpc>
                <a:spcPct val="130000"/>
              </a:lnSpc>
              <a:spcBef>
                <a:spcPct val="20000"/>
              </a:spcBef>
            </a:pPr>
            <a:r>
              <a:rPr lang="zh-CN" altLang="en-US" sz="2000" dirty="0">
                <a:ea typeface="宋体" pitchFamily="2" charset="-122"/>
              </a:rPr>
              <a:t>同步接口：数据传送由一个统一的时钟信号同步控制</a:t>
            </a:r>
          </a:p>
          <a:p>
            <a:pPr lvl="2">
              <a:lnSpc>
                <a:spcPct val="130000"/>
              </a:lnSpc>
              <a:spcBef>
                <a:spcPct val="20000"/>
              </a:spcBef>
            </a:pPr>
            <a:r>
              <a:rPr lang="zh-CN" altLang="en-US" sz="2000" dirty="0">
                <a:ea typeface="宋体" pitchFamily="2" charset="-122"/>
              </a:rPr>
              <a:t>异步接口：数据传送采用异步应答方式</a:t>
            </a:r>
            <a:r>
              <a:rPr lang="zh-CN" altLang="en-US" sz="2000" dirty="0" smtClean="0">
                <a:ea typeface="宋体" pitchFamily="2" charset="-122"/>
              </a:rPr>
              <a:t>控制</a:t>
            </a:r>
            <a:endParaRPr lang="en-US" altLang="zh-CN" sz="2000" dirty="0" smtClean="0">
              <a:ea typeface="宋体" pitchFamily="2" charset="-122"/>
            </a:endParaRPr>
          </a:p>
          <a:p>
            <a:pPr lvl="1">
              <a:lnSpc>
                <a:spcPct val="130000"/>
              </a:lnSpc>
              <a:spcBef>
                <a:spcPct val="20000"/>
              </a:spcBef>
            </a:pPr>
            <a:r>
              <a:rPr lang="zh-CN" altLang="en-US" sz="2000" dirty="0" smtClean="0">
                <a:ea typeface="宋体" pitchFamily="2" charset="-122"/>
              </a:rPr>
              <a:t>可编程接口、不可编程接口</a:t>
            </a:r>
            <a:endParaRPr lang="en-US" altLang="zh-CN" sz="2000" dirty="0" smtClean="0">
              <a:ea typeface="宋体" pitchFamily="2" charset="-122"/>
            </a:endParaRPr>
          </a:p>
          <a:p>
            <a:pPr lvl="1">
              <a:lnSpc>
                <a:spcPct val="130000"/>
              </a:lnSpc>
              <a:spcBef>
                <a:spcPct val="20000"/>
              </a:spcBef>
            </a:pPr>
            <a:r>
              <a:rPr lang="zh-CN" altLang="en-US" sz="2000" dirty="0">
                <a:ea typeface="宋体" pitchFamily="2" charset="-122"/>
              </a:rPr>
              <a:t>通用</a:t>
            </a:r>
            <a:r>
              <a:rPr lang="zh-CN" altLang="en-US" sz="2000" dirty="0" smtClean="0">
                <a:ea typeface="宋体" pitchFamily="2" charset="-122"/>
              </a:rPr>
              <a:t>接口（如</a:t>
            </a:r>
            <a:r>
              <a:rPr lang="en-US" altLang="zh-CN" sz="2000" dirty="0" smtClean="0">
                <a:ea typeface="宋体" pitchFamily="2" charset="-122"/>
              </a:rPr>
              <a:t>USB</a:t>
            </a:r>
            <a:r>
              <a:rPr lang="zh-CN" altLang="en-US" sz="2000" dirty="0" smtClean="0">
                <a:ea typeface="宋体" pitchFamily="2" charset="-122"/>
              </a:rPr>
              <a:t>）、专用接口</a:t>
            </a:r>
            <a:endParaRPr lang="zh-CN" altLang="en-US" sz="2000" dirty="0">
              <a:ea typeface="宋体" pitchFamily="2" charset="-122"/>
            </a:endParaRPr>
          </a:p>
        </p:txBody>
      </p:sp>
    </p:spTree>
    <p:extLst>
      <p:ext uri="{BB962C8B-B14F-4D97-AF65-F5344CB8AC3E}">
        <p14:creationId xmlns:p14="http://schemas.microsoft.com/office/powerpoint/2010/main" val="649881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557647" y="332656"/>
            <a:ext cx="5257800" cy="372603"/>
          </a:xfrm>
        </p:spPr>
        <p:txBody>
          <a:bodyPr/>
          <a:lstStyle/>
          <a:p>
            <a:r>
              <a:rPr lang="en-US" altLang="zh-CN" dirty="0" smtClean="0"/>
              <a:t>2 </a:t>
            </a:r>
            <a:r>
              <a:rPr lang="en-US" altLang="zh-CN" dirty="0"/>
              <a:t>I/O</a:t>
            </a:r>
            <a:r>
              <a:rPr lang="zh-CN" altLang="en-US" dirty="0"/>
              <a:t>接口</a:t>
            </a:r>
          </a:p>
        </p:txBody>
      </p:sp>
      <p:sp>
        <p:nvSpPr>
          <p:cNvPr id="499715" name="Rectangle 3"/>
          <p:cNvSpPr>
            <a:spLocks noGrp="1" noChangeArrowheads="1"/>
          </p:cNvSpPr>
          <p:nvPr>
            <p:ph type="body" idx="1"/>
          </p:nvPr>
        </p:nvSpPr>
        <p:spPr>
          <a:xfrm>
            <a:off x="557647" y="980728"/>
            <a:ext cx="7482569" cy="4594335"/>
          </a:xfrm>
        </p:spPr>
        <p:txBody>
          <a:bodyPr/>
          <a:lstStyle/>
          <a:p>
            <a:pPr>
              <a:lnSpc>
                <a:spcPct val="120000"/>
              </a:lnSpc>
              <a:spcBef>
                <a:spcPts val="0"/>
              </a:spcBef>
            </a:pPr>
            <a:r>
              <a:rPr lang="en-US" altLang="zh-CN" sz="2800" dirty="0">
                <a:ea typeface="宋体" pitchFamily="2" charset="-122"/>
              </a:rPr>
              <a:t>I/O</a:t>
            </a:r>
            <a:r>
              <a:rPr lang="zh-CN" altLang="en-US" sz="2800" dirty="0">
                <a:ea typeface="宋体" pitchFamily="2" charset="-122"/>
              </a:rPr>
              <a:t>设备的编址</a:t>
            </a:r>
          </a:p>
          <a:p>
            <a:pPr lvl="1">
              <a:lnSpc>
                <a:spcPct val="120000"/>
              </a:lnSpc>
              <a:spcBef>
                <a:spcPts val="0"/>
              </a:spcBef>
            </a:pPr>
            <a:r>
              <a:rPr lang="en-US" altLang="zh-CN" sz="2000" dirty="0">
                <a:ea typeface="宋体" pitchFamily="2" charset="-122"/>
              </a:rPr>
              <a:t>I/O</a:t>
            </a:r>
            <a:r>
              <a:rPr lang="zh-CN" altLang="en-US" sz="2000" dirty="0">
                <a:ea typeface="宋体" pitchFamily="2" charset="-122"/>
              </a:rPr>
              <a:t>接口的编址</a:t>
            </a:r>
          </a:p>
          <a:p>
            <a:pPr lvl="1">
              <a:lnSpc>
                <a:spcPct val="120000"/>
              </a:lnSpc>
              <a:spcBef>
                <a:spcPts val="0"/>
              </a:spcBef>
            </a:pPr>
            <a:r>
              <a:rPr lang="zh-CN" altLang="en-US" sz="2000" dirty="0">
                <a:ea typeface="宋体" pitchFamily="2" charset="-122"/>
              </a:rPr>
              <a:t>编址方式</a:t>
            </a:r>
          </a:p>
          <a:p>
            <a:pPr lvl="2">
              <a:lnSpc>
                <a:spcPct val="120000"/>
              </a:lnSpc>
              <a:spcBef>
                <a:spcPts val="0"/>
              </a:spcBef>
            </a:pPr>
            <a:r>
              <a:rPr lang="zh-CN" altLang="en-US" sz="2000" dirty="0">
                <a:ea typeface="宋体" pitchFamily="2" charset="-122"/>
              </a:rPr>
              <a:t>独立编址方式：存储器地址与</a:t>
            </a:r>
            <a:r>
              <a:rPr lang="en-US" altLang="zh-CN" sz="2000" dirty="0">
                <a:ea typeface="宋体" pitchFamily="2" charset="-122"/>
              </a:rPr>
              <a:t>I/O</a:t>
            </a:r>
            <a:r>
              <a:rPr lang="zh-CN" altLang="en-US" sz="2000" dirty="0">
                <a:ea typeface="宋体" pitchFamily="2" charset="-122"/>
              </a:rPr>
              <a:t>地址分开，</a:t>
            </a:r>
            <a:r>
              <a:rPr lang="en-US" altLang="zh-CN" sz="2000" dirty="0">
                <a:ea typeface="宋体" pitchFamily="2" charset="-122"/>
              </a:rPr>
              <a:t>CPU</a:t>
            </a:r>
            <a:r>
              <a:rPr lang="zh-CN" altLang="en-US" sz="2000" dirty="0">
                <a:ea typeface="宋体" pitchFamily="2" charset="-122"/>
              </a:rPr>
              <a:t>具有专用的</a:t>
            </a:r>
            <a:r>
              <a:rPr lang="en-US" altLang="zh-CN" sz="2000" dirty="0">
                <a:ea typeface="宋体" pitchFamily="2" charset="-122"/>
              </a:rPr>
              <a:t>I/O</a:t>
            </a:r>
            <a:r>
              <a:rPr lang="zh-CN" altLang="en-US" sz="2000" dirty="0">
                <a:ea typeface="宋体" pitchFamily="2" charset="-122"/>
              </a:rPr>
              <a:t>指令，系统总线中具有区别存储器读写和</a:t>
            </a:r>
            <a:r>
              <a:rPr lang="en-US" altLang="zh-CN" sz="2000" dirty="0">
                <a:ea typeface="宋体" pitchFamily="2" charset="-122"/>
              </a:rPr>
              <a:t>I/O</a:t>
            </a:r>
            <a:r>
              <a:rPr lang="zh-CN" altLang="en-US" sz="2000" dirty="0">
                <a:ea typeface="宋体" pitchFamily="2" charset="-122"/>
              </a:rPr>
              <a:t>操作的控制信号，并以此区别地址总线上的地址是存储器地址还是</a:t>
            </a:r>
            <a:r>
              <a:rPr lang="en-US" altLang="zh-CN" sz="2000" dirty="0">
                <a:ea typeface="宋体" pitchFamily="2" charset="-122"/>
              </a:rPr>
              <a:t>I/O</a:t>
            </a:r>
            <a:r>
              <a:rPr lang="zh-CN" altLang="en-US" sz="2000" dirty="0">
                <a:ea typeface="宋体" pitchFamily="2" charset="-122"/>
              </a:rPr>
              <a:t>地址</a:t>
            </a:r>
            <a:r>
              <a:rPr lang="zh-CN" altLang="en-US" sz="2000" dirty="0" smtClean="0">
                <a:ea typeface="宋体" pitchFamily="2" charset="-122"/>
              </a:rPr>
              <a:t>。</a:t>
            </a:r>
            <a:r>
              <a:rPr lang="en-US" altLang="zh-CN" sz="2000" dirty="0" smtClean="0">
                <a:solidFill>
                  <a:srgbClr val="FF0000"/>
                </a:solidFill>
                <a:ea typeface="宋体" pitchFamily="2" charset="-122"/>
              </a:rPr>
              <a:t>x86      </a:t>
            </a:r>
            <a:r>
              <a:rPr lang="en-US" altLang="zh-CN" sz="2000" b="0" dirty="0" smtClean="0">
                <a:solidFill>
                  <a:srgbClr val="C00000"/>
                </a:solidFill>
                <a:ea typeface="宋体" pitchFamily="2" charset="-122"/>
              </a:rPr>
              <a:t>MOV   IN / OUT</a:t>
            </a:r>
            <a:endParaRPr lang="zh-CN" altLang="en-US" sz="2000" b="0" dirty="0">
              <a:solidFill>
                <a:srgbClr val="C00000"/>
              </a:solidFill>
              <a:ea typeface="宋体" pitchFamily="2" charset="-122"/>
            </a:endParaRPr>
          </a:p>
          <a:p>
            <a:pPr lvl="2">
              <a:lnSpc>
                <a:spcPct val="120000"/>
              </a:lnSpc>
              <a:spcBef>
                <a:spcPts val="0"/>
              </a:spcBef>
            </a:pPr>
            <a:r>
              <a:rPr lang="zh-CN" altLang="en-US" sz="2000" dirty="0">
                <a:ea typeface="宋体" pitchFamily="2" charset="-122"/>
              </a:rPr>
              <a:t>统一编址方式：存储器地址与</a:t>
            </a:r>
            <a:r>
              <a:rPr lang="en-US" altLang="zh-CN" sz="2000" dirty="0">
                <a:ea typeface="宋体" pitchFamily="2" charset="-122"/>
              </a:rPr>
              <a:t>I/O</a:t>
            </a:r>
            <a:r>
              <a:rPr lang="zh-CN" altLang="en-US" sz="2000" dirty="0">
                <a:ea typeface="宋体" pitchFamily="2" charset="-122"/>
              </a:rPr>
              <a:t>地址统一考虑，地址空间的一部分是存储器，另一部分是</a:t>
            </a:r>
            <a:r>
              <a:rPr lang="en-US" altLang="zh-CN" sz="2000" dirty="0">
                <a:ea typeface="宋体" pitchFamily="2" charset="-122"/>
              </a:rPr>
              <a:t>I/O，</a:t>
            </a:r>
            <a:r>
              <a:rPr lang="zh-CN" altLang="en-US" sz="2000" dirty="0">
                <a:ea typeface="宋体" pitchFamily="2" charset="-122"/>
              </a:rPr>
              <a:t>支持存储器操作的指令都可用于</a:t>
            </a:r>
            <a:r>
              <a:rPr lang="en-US" altLang="zh-CN" sz="2000" dirty="0">
                <a:ea typeface="宋体" pitchFamily="2" charset="-122"/>
              </a:rPr>
              <a:t>I/O</a:t>
            </a:r>
            <a:r>
              <a:rPr lang="zh-CN" altLang="en-US" sz="2000" dirty="0">
                <a:ea typeface="宋体" pitchFamily="2" charset="-122"/>
              </a:rPr>
              <a:t>操作</a:t>
            </a:r>
            <a:r>
              <a:rPr lang="zh-CN" altLang="en-US" sz="2000" dirty="0" smtClean="0">
                <a:ea typeface="宋体" pitchFamily="2" charset="-122"/>
              </a:rPr>
              <a:t>。</a:t>
            </a:r>
            <a:r>
              <a:rPr lang="en-US" altLang="zh-CN" sz="2000" dirty="0" smtClean="0">
                <a:solidFill>
                  <a:srgbClr val="FF0000"/>
                </a:solidFill>
                <a:ea typeface="宋体" pitchFamily="2" charset="-122"/>
              </a:rPr>
              <a:t>MIPS</a:t>
            </a:r>
            <a:r>
              <a:rPr lang="zh-CN" altLang="en-US" sz="2000" dirty="0" smtClean="0">
                <a:solidFill>
                  <a:srgbClr val="FF0000"/>
                </a:solidFill>
                <a:ea typeface="宋体" pitchFamily="2" charset="-122"/>
              </a:rPr>
              <a:t>、</a:t>
            </a:r>
            <a:r>
              <a:rPr lang="en-US" altLang="zh-CN" sz="2000" dirty="0" smtClean="0">
                <a:solidFill>
                  <a:srgbClr val="FF0000"/>
                </a:solidFill>
                <a:ea typeface="宋体" pitchFamily="2" charset="-122"/>
              </a:rPr>
              <a:t>ARM    </a:t>
            </a:r>
            <a:r>
              <a:rPr lang="en-US" altLang="zh-CN" sz="2000" b="0" dirty="0" err="1" smtClean="0">
                <a:solidFill>
                  <a:srgbClr val="C00000"/>
                </a:solidFill>
                <a:ea typeface="宋体" pitchFamily="2" charset="-122"/>
              </a:rPr>
              <a:t>lw</a:t>
            </a:r>
            <a:r>
              <a:rPr lang="en-US" altLang="zh-CN" sz="2000" b="0" dirty="0" smtClean="0">
                <a:solidFill>
                  <a:srgbClr val="C00000"/>
                </a:solidFill>
                <a:ea typeface="宋体" pitchFamily="2" charset="-122"/>
              </a:rPr>
              <a:t> / </a:t>
            </a:r>
            <a:r>
              <a:rPr lang="en-US" altLang="zh-CN" sz="2000" b="0" dirty="0" err="1" smtClean="0">
                <a:solidFill>
                  <a:srgbClr val="C00000"/>
                </a:solidFill>
                <a:ea typeface="宋体" pitchFamily="2" charset="-122"/>
              </a:rPr>
              <a:t>sw</a:t>
            </a:r>
            <a:endParaRPr lang="zh-CN" altLang="en-US" sz="2000" b="0" dirty="0">
              <a:solidFill>
                <a:srgbClr val="C00000"/>
              </a:solidFill>
              <a:ea typeface="宋体" pitchFamily="2" charset="-122"/>
            </a:endParaRPr>
          </a:p>
          <a:p>
            <a:pPr lvl="1">
              <a:lnSpc>
                <a:spcPct val="120000"/>
              </a:lnSpc>
              <a:spcBef>
                <a:spcPts val="0"/>
              </a:spcBef>
            </a:pPr>
            <a:r>
              <a:rPr lang="en-US" altLang="zh-CN" sz="2000" dirty="0">
                <a:ea typeface="宋体" pitchFamily="2" charset="-122"/>
              </a:rPr>
              <a:t>I/O</a:t>
            </a:r>
            <a:r>
              <a:rPr lang="zh-CN" altLang="en-US" sz="2000" dirty="0">
                <a:ea typeface="宋体" pitchFamily="2" charset="-122"/>
              </a:rPr>
              <a:t>地址（</a:t>
            </a:r>
            <a:r>
              <a:rPr lang="en-US" altLang="zh-CN" sz="2000" dirty="0">
                <a:ea typeface="宋体" pitchFamily="2" charset="-122"/>
              </a:rPr>
              <a:t>I/O</a:t>
            </a:r>
            <a:r>
              <a:rPr lang="zh-CN" altLang="en-US" sz="2000" dirty="0">
                <a:ea typeface="宋体" pitchFamily="2" charset="-122"/>
              </a:rPr>
              <a:t>接口地址, </a:t>
            </a:r>
            <a:r>
              <a:rPr lang="en-US" altLang="zh-CN" sz="2000" dirty="0">
                <a:ea typeface="宋体" pitchFamily="2" charset="-122"/>
              </a:rPr>
              <a:t>I/O</a:t>
            </a:r>
            <a:r>
              <a:rPr lang="zh-CN" altLang="en-US" sz="2000" dirty="0">
                <a:ea typeface="宋体" pitchFamily="2" charset="-122"/>
              </a:rPr>
              <a:t>端口地址）：实际上是</a:t>
            </a:r>
            <a:r>
              <a:rPr lang="en-US" altLang="zh-CN" sz="2000" dirty="0">
                <a:ea typeface="宋体" pitchFamily="2" charset="-122"/>
              </a:rPr>
              <a:t>I/O</a:t>
            </a:r>
            <a:r>
              <a:rPr lang="zh-CN" altLang="en-US" sz="2000" dirty="0">
                <a:ea typeface="宋体" pitchFamily="2" charset="-122"/>
              </a:rPr>
              <a:t>接口电路</a:t>
            </a:r>
            <a:r>
              <a:rPr lang="zh-CN" altLang="en-US" sz="2000" dirty="0" smtClean="0">
                <a:ea typeface="宋体" pitchFamily="2" charset="-122"/>
              </a:rPr>
              <a:t>中设备寄存器</a:t>
            </a:r>
            <a:r>
              <a:rPr lang="zh-CN" altLang="en-US" sz="2000" dirty="0">
                <a:ea typeface="宋体" pitchFamily="2" charset="-122"/>
              </a:rPr>
              <a:t>的</a:t>
            </a:r>
            <a:r>
              <a:rPr lang="zh-CN" altLang="en-US" sz="2000" dirty="0" smtClean="0">
                <a:ea typeface="宋体" pitchFamily="2" charset="-122"/>
              </a:rPr>
              <a:t>地址（</a:t>
            </a:r>
            <a:r>
              <a:rPr lang="zh-CN" altLang="en-US" sz="2000" dirty="0"/>
              <a:t>外设寄存器</a:t>
            </a:r>
            <a:r>
              <a:rPr lang="zh-CN" altLang="en-US" sz="2000" dirty="0" smtClean="0">
                <a:ea typeface="宋体" pitchFamily="2" charset="-122"/>
              </a:rPr>
              <a:t>）。</a:t>
            </a:r>
            <a:endParaRPr lang="zh-CN" altLang="en-US" sz="2000" dirty="0">
              <a:ea typeface="宋体" pitchFamily="2" charset="-122"/>
            </a:endParaRPr>
          </a:p>
        </p:txBody>
      </p:sp>
      <p:pic>
        <p:nvPicPr>
          <p:cNvPr id="560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248" y="971870"/>
            <a:ext cx="3703269"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424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557647" y="332656"/>
            <a:ext cx="5257800" cy="372603"/>
          </a:xfrm>
        </p:spPr>
        <p:txBody>
          <a:bodyPr/>
          <a:lstStyle/>
          <a:p>
            <a:r>
              <a:rPr lang="en-US" altLang="zh-CN" dirty="0" smtClean="0"/>
              <a:t>2 </a:t>
            </a:r>
            <a:r>
              <a:rPr lang="en-US" altLang="zh-CN" dirty="0"/>
              <a:t>I/O</a:t>
            </a:r>
            <a:r>
              <a:rPr lang="zh-CN" altLang="en-US" dirty="0"/>
              <a:t>接口</a:t>
            </a:r>
          </a:p>
        </p:txBody>
      </p:sp>
      <p:sp>
        <p:nvSpPr>
          <p:cNvPr id="499715" name="Rectangle 3"/>
          <p:cNvSpPr>
            <a:spLocks noGrp="1" noChangeArrowheads="1"/>
          </p:cNvSpPr>
          <p:nvPr>
            <p:ph type="body" idx="1"/>
          </p:nvPr>
        </p:nvSpPr>
        <p:spPr>
          <a:xfrm>
            <a:off x="557647" y="980728"/>
            <a:ext cx="7482569" cy="568361"/>
          </a:xfrm>
        </p:spPr>
        <p:txBody>
          <a:bodyPr/>
          <a:lstStyle/>
          <a:p>
            <a:pPr>
              <a:lnSpc>
                <a:spcPct val="120000"/>
              </a:lnSpc>
              <a:spcBef>
                <a:spcPts val="0"/>
              </a:spcBef>
            </a:pPr>
            <a:r>
              <a:rPr lang="en-US" altLang="zh-CN" sz="2800" dirty="0">
                <a:ea typeface="宋体" pitchFamily="2" charset="-122"/>
              </a:rPr>
              <a:t>I/O</a:t>
            </a:r>
            <a:r>
              <a:rPr lang="zh-CN" altLang="en-US" sz="2800" dirty="0">
                <a:ea typeface="宋体" pitchFamily="2" charset="-122"/>
              </a:rPr>
              <a:t>设备的</a:t>
            </a:r>
            <a:r>
              <a:rPr lang="zh-CN" altLang="en-US" sz="2800" dirty="0" smtClean="0">
                <a:ea typeface="宋体" pitchFamily="2" charset="-122"/>
              </a:rPr>
              <a:t>编址</a:t>
            </a:r>
            <a:endParaRPr lang="zh-CN" altLang="en-US" sz="2000" dirty="0">
              <a:ea typeface="宋体" pitchFamily="2" charset="-122"/>
            </a:endParaRPr>
          </a:p>
        </p:txBody>
      </p:sp>
      <p:sp>
        <p:nvSpPr>
          <p:cNvPr id="5" name="内容占位符 4">
            <a:extLst>
              <a:ext uri="{FF2B5EF4-FFF2-40B4-BE49-F238E27FC236}">
                <a16:creationId xmlns:a16="http://schemas.microsoft.com/office/drawing/2014/main" id="{35E2CC30-EF13-44DC-AD5A-BE46ABE6AAC4}"/>
              </a:ext>
            </a:extLst>
          </p:cNvPr>
          <p:cNvSpPr txBox="1">
            <a:spLocks/>
          </p:cNvSpPr>
          <p:nvPr/>
        </p:nvSpPr>
        <p:spPr>
          <a:xfrm>
            <a:off x="487822" y="1670025"/>
            <a:ext cx="11031078" cy="3199135"/>
          </a:xfrm>
          <a:prstGeom prst="rect">
            <a:avLst/>
          </a:prstGeom>
        </p:spPr>
        <p:txBody>
          <a:bodyPr vert="horz" lIns="91440" tIns="45720" rIns="91440" bIns="45720" rtlCol="0">
            <a:normAutofit fontScale="62500"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独立编址</a:t>
            </a:r>
            <a:r>
              <a:rPr lang="zh-CN" altLang="en-US" sz="2800" b="1" dirty="0" smtClean="0"/>
              <a:t>：</a:t>
            </a:r>
            <a:r>
              <a:rPr lang="en-US" altLang="zh-CN" sz="2800" b="1" dirty="0" smtClean="0"/>
              <a:t>x86</a:t>
            </a:r>
          </a:p>
          <a:p>
            <a:pPr lvl="1" fontAlgn="auto">
              <a:spcAft>
                <a:spcPts val="0"/>
              </a:spcAft>
            </a:pPr>
            <a:r>
              <a:rPr lang="zh-CN" altLang="zh-CN" sz="2600" dirty="0">
                <a:solidFill>
                  <a:schemeClr val="tx1"/>
                </a:solidFill>
              </a:rPr>
              <a:t>端口映射编址（</a:t>
            </a:r>
            <a:r>
              <a:rPr lang="en-US" altLang="zh-CN" sz="2600" dirty="0">
                <a:solidFill>
                  <a:schemeClr val="tx1"/>
                </a:solidFill>
              </a:rPr>
              <a:t>Port-mapped</a:t>
            </a:r>
            <a:r>
              <a:rPr lang="zh-CN" altLang="zh-CN" sz="2600" dirty="0">
                <a:solidFill>
                  <a:schemeClr val="tx1"/>
                </a:solidFill>
              </a:rPr>
              <a:t>）</a:t>
            </a:r>
            <a:endParaRPr lang="en-US" altLang="zh-CN" sz="2600" dirty="0">
              <a:solidFill>
                <a:schemeClr val="tx1"/>
              </a:solidFill>
            </a:endParaRPr>
          </a:p>
          <a:p>
            <a:pPr lvl="1" fontAlgn="auto">
              <a:spcAft>
                <a:spcPts val="0"/>
              </a:spcAft>
            </a:pPr>
            <a:r>
              <a:rPr lang="en-US" altLang="zh-CN" sz="2600" dirty="0" smtClean="0">
                <a:solidFill>
                  <a:schemeClr val="tx1"/>
                </a:solidFill>
              </a:rPr>
              <a:t>I/O</a:t>
            </a:r>
            <a:r>
              <a:rPr lang="zh-CN" altLang="zh-CN" sz="2600" dirty="0">
                <a:solidFill>
                  <a:schemeClr val="tx1"/>
                </a:solidFill>
              </a:rPr>
              <a:t>地址空间与主存地址空间相互独立</a:t>
            </a:r>
            <a:endParaRPr lang="en-US" altLang="zh-CN" sz="2600" dirty="0">
              <a:solidFill>
                <a:schemeClr val="tx1"/>
              </a:solidFill>
            </a:endParaRPr>
          </a:p>
          <a:p>
            <a:pPr lvl="1" fontAlgn="auto">
              <a:spcAft>
                <a:spcPts val="0"/>
              </a:spcAft>
            </a:pPr>
            <a:r>
              <a:rPr lang="en-US" altLang="zh-CN" sz="2600" dirty="0">
                <a:solidFill>
                  <a:schemeClr val="tx1"/>
                </a:solidFill>
              </a:rPr>
              <a:t>I/O</a:t>
            </a:r>
            <a:r>
              <a:rPr lang="zh-CN" altLang="zh-CN" sz="2600" dirty="0">
                <a:solidFill>
                  <a:schemeClr val="tx1"/>
                </a:solidFill>
              </a:rPr>
              <a:t>地址又称为</a:t>
            </a:r>
            <a:r>
              <a:rPr lang="en-US" altLang="zh-CN" sz="2600" dirty="0">
                <a:solidFill>
                  <a:schemeClr val="tx1"/>
                </a:solidFill>
              </a:rPr>
              <a:t>I/O</a:t>
            </a:r>
            <a:r>
              <a:rPr lang="zh-CN" altLang="zh-CN" sz="2600" dirty="0">
                <a:solidFill>
                  <a:schemeClr val="tx1"/>
                </a:solidFill>
              </a:rPr>
              <a:t>端口</a:t>
            </a:r>
            <a:endParaRPr lang="en-US" altLang="zh-CN" sz="2600" dirty="0">
              <a:solidFill>
                <a:schemeClr val="tx1"/>
              </a:solidFill>
            </a:endParaRPr>
          </a:p>
          <a:p>
            <a:pPr lvl="1" fontAlgn="auto">
              <a:spcAft>
                <a:spcPts val="0"/>
              </a:spcAft>
            </a:pPr>
            <a:r>
              <a:rPr lang="zh-CN" altLang="zh-CN" sz="2600" dirty="0" smtClean="0">
                <a:solidFill>
                  <a:schemeClr val="tx1"/>
                </a:solidFill>
              </a:rPr>
              <a:t>不同</a:t>
            </a:r>
            <a:r>
              <a:rPr lang="zh-CN" altLang="zh-CN" sz="2600" dirty="0">
                <a:solidFill>
                  <a:schemeClr val="tx1"/>
                </a:solidFill>
              </a:rPr>
              <a:t>设备中的不同</a:t>
            </a:r>
            <a:r>
              <a:rPr lang="zh-CN" altLang="zh-CN" sz="2600" dirty="0"/>
              <a:t>寄存器</a:t>
            </a:r>
            <a:r>
              <a:rPr lang="zh-CN" altLang="zh-CN" sz="2600" dirty="0">
                <a:solidFill>
                  <a:schemeClr val="tx1"/>
                </a:solidFill>
              </a:rPr>
              <a:t>和</a:t>
            </a:r>
            <a:r>
              <a:rPr lang="zh-CN" altLang="zh-CN" sz="2600" dirty="0"/>
              <a:t>存储器</a:t>
            </a:r>
            <a:r>
              <a:rPr lang="zh-CN" altLang="zh-CN" sz="2600" dirty="0">
                <a:solidFill>
                  <a:schemeClr val="tx1"/>
                </a:solidFill>
              </a:rPr>
              <a:t>都有唯一的端口地址</a:t>
            </a:r>
            <a:endParaRPr lang="en-US" altLang="zh-CN" sz="2600" dirty="0">
              <a:solidFill>
                <a:schemeClr val="tx1"/>
              </a:solidFill>
            </a:endParaRPr>
          </a:p>
          <a:p>
            <a:pPr lvl="1" fontAlgn="auto">
              <a:spcAft>
                <a:spcPts val="0"/>
              </a:spcAft>
            </a:pPr>
            <a:r>
              <a:rPr lang="zh-CN" altLang="zh-CN" sz="2600" dirty="0">
                <a:solidFill>
                  <a:schemeClr val="tx1"/>
                </a:solidFill>
              </a:rPr>
              <a:t>使用</a:t>
            </a:r>
            <a:r>
              <a:rPr lang="en-US" altLang="zh-CN" sz="2600" dirty="0">
                <a:solidFill>
                  <a:schemeClr val="tx1"/>
                </a:solidFill>
              </a:rPr>
              <a:t>I/O</a:t>
            </a:r>
            <a:r>
              <a:rPr lang="zh-CN" altLang="zh-CN" sz="2600" dirty="0">
                <a:solidFill>
                  <a:schemeClr val="tx1"/>
                </a:solidFill>
              </a:rPr>
              <a:t>指令访问</a:t>
            </a:r>
            <a:r>
              <a:rPr lang="zh-CN" altLang="zh-CN" sz="2600" dirty="0" smtClean="0">
                <a:solidFill>
                  <a:schemeClr val="tx1"/>
                </a:solidFill>
              </a:rPr>
              <a:t>外设</a:t>
            </a:r>
            <a:r>
              <a:rPr lang="zh-CN" altLang="en-US" sz="2600" dirty="0">
                <a:solidFill>
                  <a:schemeClr val="tx1"/>
                </a:solidFill>
              </a:rPr>
              <a:t>，具体访问什么设备取决于端口</a:t>
            </a:r>
            <a:r>
              <a:rPr lang="zh-CN" altLang="en-US" sz="2600" dirty="0" smtClean="0">
                <a:solidFill>
                  <a:schemeClr val="tx1"/>
                </a:solidFill>
              </a:rPr>
              <a:t>地址</a:t>
            </a:r>
            <a:endParaRPr lang="en-US" altLang="zh-CN" sz="2600" dirty="0" smtClean="0">
              <a:solidFill>
                <a:schemeClr val="tx1"/>
              </a:solidFill>
            </a:endParaRPr>
          </a:p>
          <a:p>
            <a:pPr lvl="1" fontAlgn="auto">
              <a:spcAft>
                <a:spcPts val="0"/>
              </a:spcAft>
            </a:pPr>
            <a:r>
              <a:rPr lang="zh-CN" altLang="en-US" sz="2600" dirty="0" smtClean="0">
                <a:solidFill>
                  <a:schemeClr val="tx1"/>
                </a:solidFill>
              </a:rPr>
              <a:t>优点：地址线少，译码简单，程序清晰</a:t>
            </a:r>
            <a:endParaRPr lang="en-US" altLang="zh-CN" sz="2600" dirty="0" smtClean="0">
              <a:solidFill>
                <a:schemeClr val="tx1"/>
              </a:solidFill>
            </a:endParaRPr>
          </a:p>
          <a:p>
            <a:pPr lvl="1" fontAlgn="auto">
              <a:spcAft>
                <a:spcPts val="0"/>
              </a:spcAft>
            </a:pPr>
            <a:r>
              <a:rPr lang="zh-CN" altLang="en-US" sz="2600" dirty="0" smtClean="0">
                <a:solidFill>
                  <a:schemeClr val="tx1"/>
                </a:solidFill>
              </a:rPr>
              <a:t>缺点：往往只提供简单的传输操作，灵活性差一些</a:t>
            </a:r>
            <a:endParaRPr lang="en-US" altLang="zh-CN" sz="2600" dirty="0"/>
          </a:p>
          <a:p>
            <a:endParaRPr lang="zh-CN" altLang="en-US" dirty="0"/>
          </a:p>
        </p:txBody>
      </p:sp>
      <p:pic>
        <p:nvPicPr>
          <p:cNvPr id="2" name="图片 1"/>
          <p:cNvPicPr>
            <a:picLocks noChangeAspect="1"/>
          </p:cNvPicPr>
          <p:nvPr/>
        </p:nvPicPr>
        <p:blipFill>
          <a:blip r:embed="rId3"/>
          <a:stretch>
            <a:fillRect/>
          </a:stretch>
        </p:blipFill>
        <p:spPr>
          <a:xfrm>
            <a:off x="1127448" y="4994519"/>
            <a:ext cx="1619917" cy="1242793"/>
          </a:xfrm>
          <a:prstGeom prst="rect">
            <a:avLst/>
          </a:prstGeom>
        </p:spPr>
      </p:pic>
      <p:sp>
        <p:nvSpPr>
          <p:cNvPr id="3" name="矩形 2"/>
          <p:cNvSpPr/>
          <p:nvPr/>
        </p:nvSpPr>
        <p:spPr>
          <a:xfrm>
            <a:off x="3020843" y="4978348"/>
            <a:ext cx="6909264" cy="369332"/>
          </a:xfrm>
          <a:prstGeom prst="rect">
            <a:avLst/>
          </a:prstGeom>
        </p:spPr>
        <p:txBody>
          <a:bodyPr wrap="none">
            <a:spAutoFit/>
          </a:bodyPr>
          <a:lstStyle/>
          <a:p>
            <a:pPr algn="l"/>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I/O</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写：将</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AL</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寄存器中的字节写入</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DX</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寄存器对应的</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I/O</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端口地址中</a:t>
            </a:r>
            <a:endParaRPr lang="zh-CN" altLang="en-US" sz="1800" b="1" dirty="0">
              <a:latin typeface="Courier New" panose="02070309020205020404" pitchFamily="49" charset="0"/>
              <a:ea typeface="宋体" panose="02010600030101010101" pitchFamily="2" charset="-122"/>
              <a:cs typeface="Courier New" panose="02070309020205020404" pitchFamily="49" charset="0"/>
            </a:endParaRPr>
          </a:p>
        </p:txBody>
      </p:sp>
      <p:sp>
        <p:nvSpPr>
          <p:cNvPr id="8" name="矩形 7"/>
          <p:cNvSpPr/>
          <p:nvPr/>
        </p:nvSpPr>
        <p:spPr>
          <a:xfrm>
            <a:off x="3024613" y="5421528"/>
            <a:ext cx="7141699" cy="369332"/>
          </a:xfrm>
          <a:prstGeom prst="rect">
            <a:avLst/>
          </a:prstGeom>
        </p:spPr>
        <p:txBody>
          <a:bodyPr wrap="none">
            <a:spAutoFit/>
          </a:bodyPr>
          <a:lstStyle/>
          <a:p>
            <a:pPr algn="l"/>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I/O</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读：从</a:t>
            </a:r>
            <a:r>
              <a:rPr lang="en-US" altLang="zh-CN" sz="1800" b="1" dirty="0">
                <a:solidFill>
                  <a:schemeClr val="tx1"/>
                </a:solidFill>
                <a:latin typeface="Courier New" panose="02070309020205020404" pitchFamily="49" charset="0"/>
                <a:ea typeface="宋体" panose="02010600030101010101" pitchFamily="2" charset="-122"/>
                <a:cs typeface="Courier New" panose="02070309020205020404" pitchFamily="49" charset="0"/>
              </a:rPr>
              <a:t>DX</a:t>
            </a:r>
            <a:r>
              <a:rPr lang="zh-CN" altLang="en-US" sz="1800" b="1" dirty="0">
                <a:solidFill>
                  <a:schemeClr val="tx1"/>
                </a:solidFill>
                <a:latin typeface="Courier New" panose="02070309020205020404" pitchFamily="49" charset="0"/>
                <a:ea typeface="宋体" panose="02010600030101010101" pitchFamily="2" charset="-122"/>
                <a:cs typeface="Courier New" panose="02070309020205020404" pitchFamily="49" charset="0"/>
              </a:rPr>
              <a:t>寄存器对应的</a:t>
            </a:r>
            <a:r>
              <a:rPr lang="en-US" altLang="zh-CN" sz="1800" b="1" dirty="0">
                <a:solidFill>
                  <a:schemeClr val="tx1"/>
                </a:solidFill>
                <a:latin typeface="Courier New" panose="02070309020205020404" pitchFamily="49" charset="0"/>
                <a:ea typeface="宋体" panose="02010600030101010101" pitchFamily="2" charset="-122"/>
                <a:cs typeface="Courier New" panose="02070309020205020404" pitchFamily="49" charset="0"/>
              </a:rPr>
              <a:t>I/O</a:t>
            </a:r>
            <a:r>
              <a:rPr lang="zh-CN" altLang="en-US" sz="1800" b="1" dirty="0">
                <a:solidFill>
                  <a:schemeClr val="tx1"/>
                </a:solidFill>
                <a:latin typeface="Courier New" panose="02070309020205020404" pitchFamily="49" charset="0"/>
                <a:ea typeface="宋体" panose="02010600030101010101" pitchFamily="2" charset="-122"/>
                <a:cs typeface="Courier New" panose="02070309020205020404" pitchFamily="49" charset="0"/>
              </a:rPr>
              <a:t>端口</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地址读取一个字节到</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AL</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寄存器中</a:t>
            </a:r>
            <a:endParaRPr lang="zh-CN" altLang="en-US" sz="1800" b="1" dirty="0">
              <a:latin typeface="Courier New" panose="02070309020205020404" pitchFamily="49" charset="0"/>
              <a:ea typeface="宋体" panose="02010600030101010101" pitchFamily="2" charset="-122"/>
              <a:cs typeface="Courier New" panose="02070309020205020404" pitchFamily="49" charset="0"/>
            </a:endParaRPr>
          </a:p>
        </p:txBody>
      </p:sp>
      <p:sp>
        <p:nvSpPr>
          <p:cNvPr id="9" name="矩形 8"/>
          <p:cNvSpPr/>
          <p:nvPr/>
        </p:nvSpPr>
        <p:spPr>
          <a:xfrm>
            <a:off x="3020843" y="5867980"/>
            <a:ext cx="6546985" cy="369332"/>
          </a:xfrm>
          <a:prstGeom prst="rect">
            <a:avLst/>
          </a:prstGeom>
        </p:spPr>
        <p:txBody>
          <a:bodyPr wrap="none">
            <a:spAutoFit/>
          </a:bodyPr>
          <a:lstStyle/>
          <a:p>
            <a:pPr algn="l"/>
            <a:r>
              <a:rPr lang="zh-CN" altLang="en-US" sz="1800" b="1" dirty="0">
                <a:solidFill>
                  <a:schemeClr val="tx1"/>
                </a:solidFill>
                <a:latin typeface="Courier New" panose="02070309020205020404" pitchFamily="49" charset="0"/>
                <a:ea typeface="宋体" panose="02010600030101010101" pitchFamily="2" charset="-122"/>
                <a:cs typeface="Courier New" panose="02070309020205020404" pitchFamily="49" charset="0"/>
              </a:rPr>
              <a:t>内存</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写：将</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AL</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寄存器中的值写入</a:t>
            </a:r>
            <a:r>
              <a:rPr lang="en-US" altLang="zh-CN"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BX</a:t>
            </a:r>
            <a:r>
              <a:rPr lang="zh-CN" altLang="en-US" sz="1800" b="1" dirty="0" smtClean="0">
                <a:solidFill>
                  <a:schemeClr val="tx1"/>
                </a:solidFill>
                <a:latin typeface="Courier New" panose="02070309020205020404" pitchFamily="49" charset="0"/>
                <a:ea typeface="宋体" panose="02010600030101010101" pitchFamily="2" charset="-122"/>
                <a:cs typeface="Courier New" panose="02070309020205020404" pitchFamily="49" charset="0"/>
              </a:rPr>
              <a:t>寄存器对应的内存地址单元</a:t>
            </a:r>
            <a:endParaRPr lang="zh-CN" altLang="en-US" sz="1800" b="1" dirty="0">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7089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557647" y="332656"/>
            <a:ext cx="5257800" cy="372603"/>
          </a:xfrm>
        </p:spPr>
        <p:txBody>
          <a:bodyPr/>
          <a:lstStyle/>
          <a:p>
            <a:r>
              <a:rPr lang="en-US" altLang="zh-CN" dirty="0" smtClean="0"/>
              <a:t>2 </a:t>
            </a:r>
            <a:r>
              <a:rPr lang="en-US" altLang="zh-CN" dirty="0"/>
              <a:t>I/O</a:t>
            </a:r>
            <a:r>
              <a:rPr lang="zh-CN" altLang="en-US" dirty="0"/>
              <a:t>接口</a:t>
            </a:r>
          </a:p>
        </p:txBody>
      </p:sp>
      <p:sp>
        <p:nvSpPr>
          <p:cNvPr id="499715" name="Rectangle 3"/>
          <p:cNvSpPr>
            <a:spLocks noGrp="1" noChangeArrowheads="1"/>
          </p:cNvSpPr>
          <p:nvPr>
            <p:ph type="body" idx="1"/>
          </p:nvPr>
        </p:nvSpPr>
        <p:spPr>
          <a:xfrm>
            <a:off x="557647" y="980728"/>
            <a:ext cx="7482569" cy="568361"/>
          </a:xfrm>
        </p:spPr>
        <p:txBody>
          <a:bodyPr/>
          <a:lstStyle/>
          <a:p>
            <a:pPr>
              <a:lnSpc>
                <a:spcPct val="120000"/>
              </a:lnSpc>
              <a:spcBef>
                <a:spcPts val="0"/>
              </a:spcBef>
            </a:pPr>
            <a:r>
              <a:rPr lang="en-US" altLang="zh-CN" sz="2800" dirty="0">
                <a:ea typeface="宋体" pitchFamily="2" charset="-122"/>
              </a:rPr>
              <a:t>I/O</a:t>
            </a:r>
            <a:r>
              <a:rPr lang="zh-CN" altLang="en-US" sz="2800" dirty="0">
                <a:ea typeface="宋体" pitchFamily="2" charset="-122"/>
              </a:rPr>
              <a:t>设备的</a:t>
            </a:r>
            <a:r>
              <a:rPr lang="zh-CN" altLang="en-US" sz="2800" dirty="0" smtClean="0">
                <a:ea typeface="宋体" pitchFamily="2" charset="-122"/>
              </a:rPr>
              <a:t>编址</a:t>
            </a:r>
            <a:endParaRPr lang="zh-CN" altLang="en-US" sz="2000" dirty="0">
              <a:ea typeface="宋体" pitchFamily="2" charset="-122"/>
            </a:endParaRPr>
          </a:p>
        </p:txBody>
      </p:sp>
      <p:sp>
        <p:nvSpPr>
          <p:cNvPr id="5" name="内容占位符 4">
            <a:extLst>
              <a:ext uri="{FF2B5EF4-FFF2-40B4-BE49-F238E27FC236}">
                <a16:creationId xmlns:a16="http://schemas.microsoft.com/office/drawing/2014/main" id="{35E2CC30-EF13-44DC-AD5A-BE46ABE6AAC4}"/>
              </a:ext>
            </a:extLst>
          </p:cNvPr>
          <p:cNvSpPr txBox="1">
            <a:spLocks/>
          </p:cNvSpPr>
          <p:nvPr/>
        </p:nvSpPr>
        <p:spPr>
          <a:xfrm>
            <a:off x="487822" y="1670026"/>
            <a:ext cx="10864762" cy="4207246"/>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t>统一编址</a:t>
            </a:r>
            <a:r>
              <a:rPr lang="zh-CN" altLang="en-US" sz="1800" b="1" dirty="0" smtClean="0"/>
              <a:t>：</a:t>
            </a:r>
            <a:r>
              <a:rPr lang="en-US" altLang="zh-CN" sz="1800" b="1" dirty="0" smtClean="0"/>
              <a:t>RISC</a:t>
            </a:r>
          </a:p>
          <a:p>
            <a:pPr lvl="1" fontAlgn="auto">
              <a:spcAft>
                <a:spcPts val="0"/>
              </a:spcAft>
            </a:pPr>
            <a:r>
              <a:rPr lang="zh-CN" altLang="en-US" sz="1600" dirty="0">
                <a:solidFill>
                  <a:schemeClr val="tx1"/>
                </a:solidFill>
              </a:rPr>
              <a:t>内存映射编址（</a:t>
            </a:r>
            <a:r>
              <a:rPr lang="en-US" altLang="zh-CN" sz="1600" dirty="0">
                <a:solidFill>
                  <a:schemeClr val="tx1"/>
                </a:solidFill>
              </a:rPr>
              <a:t>Memory-mapped</a:t>
            </a:r>
            <a:r>
              <a:rPr lang="zh-CN" altLang="en-US" sz="1600" dirty="0">
                <a:solidFill>
                  <a:schemeClr val="tx1"/>
                </a:solidFill>
              </a:rPr>
              <a:t>）</a:t>
            </a:r>
          </a:p>
          <a:p>
            <a:pPr lvl="1" fontAlgn="auto">
              <a:spcAft>
                <a:spcPts val="0"/>
              </a:spcAft>
            </a:pPr>
            <a:r>
              <a:rPr lang="zh-CN" altLang="en-US" sz="1600" dirty="0">
                <a:solidFill>
                  <a:schemeClr val="tx1"/>
                </a:solidFill>
              </a:rPr>
              <a:t>外设地址与内存地址统一编址，同一个地址空间</a:t>
            </a:r>
          </a:p>
          <a:p>
            <a:pPr lvl="1" fontAlgn="auto">
              <a:spcAft>
                <a:spcPts val="0"/>
              </a:spcAft>
            </a:pPr>
            <a:r>
              <a:rPr lang="zh-CN" altLang="en-US" sz="1600" dirty="0">
                <a:solidFill>
                  <a:schemeClr val="tx1"/>
                </a:solidFill>
              </a:rPr>
              <a:t>不需要设置专用的</a:t>
            </a:r>
            <a:r>
              <a:rPr lang="en-US" altLang="zh-CN" sz="1600" dirty="0">
                <a:solidFill>
                  <a:schemeClr val="tx1"/>
                </a:solidFill>
              </a:rPr>
              <a:t>I/O</a:t>
            </a:r>
            <a:r>
              <a:rPr lang="zh-CN" altLang="en-US" sz="1600" dirty="0">
                <a:solidFill>
                  <a:schemeClr val="tx1"/>
                </a:solidFill>
              </a:rPr>
              <a:t>指令</a:t>
            </a:r>
          </a:p>
          <a:p>
            <a:pPr lvl="1" fontAlgn="auto">
              <a:spcAft>
                <a:spcPts val="0"/>
              </a:spcAft>
            </a:pPr>
            <a:r>
              <a:rPr lang="zh-CN" altLang="en-US" sz="1600" dirty="0">
                <a:solidFill>
                  <a:schemeClr val="tx1"/>
                </a:solidFill>
              </a:rPr>
              <a:t>采用访存指令访问外设，具体访问什么设备取决于</a:t>
            </a:r>
            <a:r>
              <a:rPr lang="zh-CN" altLang="en-US" sz="1600" dirty="0" smtClean="0">
                <a:solidFill>
                  <a:schemeClr val="tx1"/>
                </a:solidFill>
              </a:rPr>
              <a:t>地址</a:t>
            </a:r>
            <a:endParaRPr lang="en-US" altLang="zh-CN" sz="1600" dirty="0" smtClean="0">
              <a:solidFill>
                <a:schemeClr val="tx1"/>
              </a:solidFill>
            </a:endParaRPr>
          </a:p>
          <a:p>
            <a:pPr lvl="1" fontAlgn="auto">
              <a:spcAft>
                <a:spcPts val="0"/>
              </a:spcAft>
            </a:pPr>
            <a:r>
              <a:rPr lang="zh-CN" altLang="en-US" sz="1600" dirty="0">
                <a:solidFill>
                  <a:schemeClr val="tx1"/>
                </a:solidFill>
              </a:rPr>
              <a:t>保护机制可用</a:t>
            </a:r>
            <a:r>
              <a:rPr lang="zh-CN" altLang="en-US" sz="1600" dirty="0" smtClean="0">
                <a:solidFill>
                  <a:schemeClr val="tx1"/>
                </a:solidFill>
              </a:rPr>
              <a:t>分段或分页存储管理实现，无需专门的保护机制</a:t>
            </a:r>
            <a:endParaRPr lang="en-US" altLang="zh-CN" sz="1600" dirty="0" smtClean="0">
              <a:solidFill>
                <a:schemeClr val="tx1"/>
              </a:solidFill>
            </a:endParaRPr>
          </a:p>
          <a:p>
            <a:pPr lvl="1" fontAlgn="auto">
              <a:spcAft>
                <a:spcPts val="0"/>
              </a:spcAft>
            </a:pPr>
            <a:r>
              <a:rPr lang="zh-CN" altLang="en-US" sz="1600" dirty="0" smtClean="0">
                <a:solidFill>
                  <a:schemeClr val="tx1"/>
                </a:solidFill>
              </a:rPr>
              <a:t>给编程提供了很大的灵活性</a:t>
            </a:r>
            <a:endParaRPr lang="en-US" altLang="zh-CN" sz="1600" dirty="0" smtClean="0">
              <a:solidFill>
                <a:schemeClr val="tx1"/>
              </a:solidFill>
            </a:endParaRPr>
          </a:p>
          <a:p>
            <a:pPr lvl="2" fontAlgn="auto">
              <a:spcAft>
                <a:spcPts val="0"/>
              </a:spcAft>
            </a:pPr>
            <a:r>
              <a:rPr lang="zh-CN" altLang="en-US" sz="1600" dirty="0" smtClean="0">
                <a:solidFill>
                  <a:schemeClr val="tx1"/>
                </a:solidFill>
              </a:rPr>
              <a:t>可用 </a:t>
            </a:r>
            <a:r>
              <a:rPr lang="en-US" altLang="zh-CN" sz="1600" dirty="0" smtClean="0">
                <a:solidFill>
                  <a:schemeClr val="tx1"/>
                </a:solidFill>
              </a:rPr>
              <a:t>AND </a:t>
            </a:r>
            <a:r>
              <a:rPr lang="zh-CN" altLang="en-US" sz="1600" dirty="0" smtClean="0">
                <a:solidFill>
                  <a:schemeClr val="tx1"/>
                </a:solidFill>
              </a:rPr>
              <a:t>、</a:t>
            </a:r>
            <a:r>
              <a:rPr lang="en-US" altLang="zh-CN" sz="1600" dirty="0" smtClean="0">
                <a:solidFill>
                  <a:schemeClr val="tx1"/>
                </a:solidFill>
              </a:rPr>
              <a:t>OR </a:t>
            </a:r>
            <a:r>
              <a:rPr lang="zh-CN" altLang="en-US" sz="1600" dirty="0" smtClean="0">
                <a:solidFill>
                  <a:schemeClr val="tx1"/>
                </a:solidFill>
              </a:rPr>
              <a:t>等指令直接操作 </a:t>
            </a:r>
            <a:r>
              <a:rPr lang="en-US" altLang="zh-CN" sz="1600" dirty="0" smtClean="0">
                <a:solidFill>
                  <a:schemeClr val="tx1"/>
                </a:solidFill>
              </a:rPr>
              <a:t>I/O </a:t>
            </a:r>
            <a:r>
              <a:rPr lang="zh-CN" altLang="en-US" sz="1600" dirty="0" smtClean="0">
                <a:solidFill>
                  <a:schemeClr val="tx1"/>
                </a:solidFill>
              </a:rPr>
              <a:t>接口中的控制寄存器或状态寄存器</a:t>
            </a:r>
            <a:endParaRPr lang="en-US" altLang="zh-CN" sz="1200" dirty="0"/>
          </a:p>
          <a:p>
            <a:endParaRPr lang="zh-CN" altLang="en-US" dirty="0"/>
          </a:p>
        </p:txBody>
      </p:sp>
    </p:spTree>
    <p:extLst>
      <p:ext uri="{BB962C8B-B14F-4D97-AF65-F5344CB8AC3E}">
        <p14:creationId xmlns:p14="http://schemas.microsoft.com/office/powerpoint/2010/main" val="117006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557647" y="332656"/>
            <a:ext cx="5257800" cy="372603"/>
          </a:xfrm>
        </p:spPr>
        <p:txBody>
          <a:bodyPr/>
          <a:lstStyle/>
          <a:p>
            <a:r>
              <a:rPr lang="en-US" altLang="zh-CN" dirty="0" smtClean="0"/>
              <a:t>2 </a:t>
            </a:r>
            <a:r>
              <a:rPr lang="en-US" altLang="zh-CN" dirty="0"/>
              <a:t>I/O</a:t>
            </a:r>
            <a:r>
              <a:rPr lang="zh-CN" altLang="en-US" dirty="0"/>
              <a:t>接口</a:t>
            </a:r>
          </a:p>
        </p:txBody>
      </p:sp>
      <p:sp>
        <p:nvSpPr>
          <p:cNvPr id="499715" name="Rectangle 3"/>
          <p:cNvSpPr>
            <a:spLocks noGrp="1" noChangeArrowheads="1"/>
          </p:cNvSpPr>
          <p:nvPr>
            <p:ph type="body" idx="1"/>
          </p:nvPr>
        </p:nvSpPr>
        <p:spPr>
          <a:xfrm>
            <a:off x="557647" y="980728"/>
            <a:ext cx="7482569" cy="568361"/>
          </a:xfrm>
        </p:spPr>
        <p:txBody>
          <a:bodyPr/>
          <a:lstStyle/>
          <a:p>
            <a:pPr>
              <a:lnSpc>
                <a:spcPct val="120000"/>
              </a:lnSpc>
              <a:spcBef>
                <a:spcPts val="0"/>
              </a:spcBef>
            </a:pPr>
            <a:r>
              <a:rPr lang="en-US" altLang="zh-CN" sz="2800" dirty="0">
                <a:ea typeface="宋体" pitchFamily="2" charset="-122"/>
              </a:rPr>
              <a:t>I/O</a:t>
            </a:r>
            <a:r>
              <a:rPr lang="zh-CN" altLang="en-US" sz="2800" dirty="0">
                <a:ea typeface="宋体" pitchFamily="2" charset="-122"/>
              </a:rPr>
              <a:t>设备的</a:t>
            </a:r>
            <a:r>
              <a:rPr lang="zh-CN" altLang="en-US" sz="2800" dirty="0" smtClean="0">
                <a:ea typeface="宋体" pitchFamily="2" charset="-122"/>
              </a:rPr>
              <a:t>编址</a:t>
            </a:r>
            <a:endParaRPr lang="zh-CN" altLang="en-US" sz="2000" dirty="0">
              <a:ea typeface="宋体" pitchFamily="2" charset="-122"/>
            </a:endParaRPr>
          </a:p>
        </p:txBody>
      </p:sp>
      <p:sp>
        <p:nvSpPr>
          <p:cNvPr id="5" name="内容占位符 4">
            <a:extLst>
              <a:ext uri="{FF2B5EF4-FFF2-40B4-BE49-F238E27FC236}">
                <a16:creationId xmlns:a16="http://schemas.microsoft.com/office/drawing/2014/main" id="{35E2CC30-EF13-44DC-AD5A-BE46ABE6AAC4}"/>
              </a:ext>
            </a:extLst>
          </p:cNvPr>
          <p:cNvSpPr txBox="1">
            <a:spLocks/>
          </p:cNvSpPr>
          <p:nvPr/>
        </p:nvSpPr>
        <p:spPr>
          <a:xfrm>
            <a:off x="487822" y="1670026"/>
            <a:ext cx="6328258" cy="226303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t>统一编址</a:t>
            </a:r>
            <a:r>
              <a:rPr lang="zh-CN" altLang="en-US" sz="1800" b="1" dirty="0" smtClean="0"/>
              <a:t>：</a:t>
            </a:r>
            <a:r>
              <a:rPr lang="en-US" altLang="zh-CN" sz="1800" b="1" dirty="0" smtClean="0"/>
              <a:t>MIPS</a:t>
            </a:r>
          </a:p>
          <a:p>
            <a:endParaRPr lang="zh-CN" altLang="en-US" sz="1800" dirty="0"/>
          </a:p>
        </p:txBody>
      </p:sp>
      <p:pic>
        <p:nvPicPr>
          <p:cNvPr id="10" name="内容占位符 3">
            <a:extLst>
              <a:ext uri="{FF2B5EF4-FFF2-40B4-BE49-F238E27FC236}">
                <a16:creationId xmlns:a16="http://schemas.microsoft.com/office/drawing/2014/main" id="{1B576A77-DA6F-4ADC-B564-E356A385EE15}"/>
              </a:ext>
            </a:extLst>
          </p:cNvPr>
          <p:cNvPicPr>
            <a:picLocks noChangeAspect="1"/>
          </p:cNvPicPr>
          <p:nvPr/>
        </p:nvPicPr>
        <p:blipFill>
          <a:blip r:embed="rId3"/>
          <a:stretch>
            <a:fillRect/>
          </a:stretch>
        </p:blipFill>
        <p:spPr>
          <a:xfrm>
            <a:off x="772537" y="2214934"/>
            <a:ext cx="7267679" cy="2280140"/>
          </a:xfrm>
          <a:prstGeom prst="rect">
            <a:avLst/>
          </a:prstGeom>
        </p:spPr>
      </p:pic>
      <p:grpSp>
        <p:nvGrpSpPr>
          <p:cNvPr id="6" name="组合 5"/>
          <p:cNvGrpSpPr/>
          <p:nvPr/>
        </p:nvGrpSpPr>
        <p:grpSpPr>
          <a:xfrm>
            <a:off x="7464152" y="4131619"/>
            <a:ext cx="4025836" cy="2232169"/>
            <a:chOff x="7165898" y="1122340"/>
            <a:chExt cx="4025836" cy="2232169"/>
          </a:xfrm>
        </p:grpSpPr>
        <p:sp>
          <p:nvSpPr>
            <p:cNvPr id="32" name="文本框 31">
              <a:extLst>
                <a:ext uri="{FF2B5EF4-FFF2-40B4-BE49-F238E27FC236}">
                  <a16:creationId xmlns:a16="http://schemas.microsoft.com/office/drawing/2014/main" id="{7F091956-1873-47F2-BE91-48C0E72FEAAC}"/>
                </a:ext>
              </a:extLst>
            </p:cNvPr>
            <p:cNvSpPr txBox="1"/>
            <p:nvPr/>
          </p:nvSpPr>
          <p:spPr>
            <a:xfrm>
              <a:off x="8777464" y="1122340"/>
              <a:ext cx="1521918" cy="2232169"/>
            </a:xfrm>
            <a:prstGeom prst="rect">
              <a:avLst/>
            </a:prstGeom>
            <a:solidFill>
              <a:srgbClr val="5B9BD5">
                <a:lumMod val="40000"/>
                <a:lumOff val="60000"/>
              </a:srgbClr>
            </a:solidFill>
            <a:ln w="12700">
              <a:solidFill>
                <a:sysClr val="windowText" lastClr="000000"/>
              </a:solidFill>
            </a:ln>
            <a:effectLst/>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grpSp>
          <p:nvGrpSpPr>
            <p:cNvPr id="33" name="组合 32">
              <a:extLst>
                <a:ext uri="{FF2B5EF4-FFF2-40B4-BE49-F238E27FC236}">
                  <a16:creationId xmlns:a16="http://schemas.microsoft.com/office/drawing/2014/main" id="{F478EC56-13FD-44F3-AE09-9365F5E46ADB}"/>
                </a:ext>
              </a:extLst>
            </p:cNvPr>
            <p:cNvGrpSpPr/>
            <p:nvPr/>
          </p:nvGrpSpPr>
          <p:grpSpPr>
            <a:xfrm>
              <a:off x="8867988" y="1485795"/>
              <a:ext cx="1342953" cy="436139"/>
              <a:chOff x="572855" y="4071207"/>
              <a:chExt cx="1167661" cy="392361"/>
            </a:xfrm>
            <a:solidFill>
              <a:srgbClr val="70AD47">
                <a:lumMod val="60000"/>
                <a:lumOff val="40000"/>
              </a:srgbClr>
            </a:solidFill>
            <a:effectLst/>
          </p:grpSpPr>
          <p:sp>
            <p:nvSpPr>
              <p:cNvPr id="34" name="文本框 33">
                <a:extLst>
                  <a:ext uri="{FF2B5EF4-FFF2-40B4-BE49-F238E27FC236}">
                    <a16:creationId xmlns:a16="http://schemas.microsoft.com/office/drawing/2014/main" id="{01DDB66B-CF3D-4C80-B2A8-095B8CB698F4}"/>
                  </a:ext>
                </a:extLst>
              </p:cNvPr>
              <p:cNvSpPr txBox="1"/>
              <p:nvPr/>
            </p:nvSpPr>
            <p:spPr>
              <a:xfrm>
                <a:off x="572855" y="4071207"/>
                <a:ext cx="1167661" cy="392361"/>
              </a:xfrm>
              <a:prstGeom prst="rect">
                <a:avLst/>
              </a:prstGeom>
              <a:grpFill/>
              <a:ln w="12700">
                <a:solidFill>
                  <a:sysClr val="windowText" lastClr="000000"/>
                </a:solidFill>
              </a:ln>
              <a:effectLst/>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F124A563-3F01-413A-B8DD-919BC6A8C336}"/>
                  </a:ext>
                </a:extLst>
              </p:cNvPr>
              <p:cNvSpPr txBox="1"/>
              <p:nvPr/>
            </p:nvSpPr>
            <p:spPr>
              <a:xfrm>
                <a:off x="615728" y="4136934"/>
                <a:ext cx="1071663" cy="249195"/>
              </a:xfrm>
              <a:prstGeom prst="rect">
                <a:avLst/>
              </a:prstGeom>
              <a:grpFill/>
              <a:ln w="12700">
                <a:noFill/>
              </a:ln>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I/O</a:t>
                </a:r>
                <a:endParaRPr kumimoji="0" lang="zh-CN" altLang="en-US" sz="12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grpSp>
        <p:sp>
          <p:nvSpPr>
            <p:cNvPr id="36" name="文本框 35">
              <a:extLst>
                <a:ext uri="{FF2B5EF4-FFF2-40B4-BE49-F238E27FC236}">
                  <a16:creationId xmlns:a16="http://schemas.microsoft.com/office/drawing/2014/main" id="{67A6101B-8A53-4D01-999D-068E5E5EE97F}"/>
                </a:ext>
              </a:extLst>
            </p:cNvPr>
            <p:cNvSpPr txBox="1"/>
            <p:nvPr/>
          </p:nvSpPr>
          <p:spPr>
            <a:xfrm>
              <a:off x="8867988" y="2808345"/>
              <a:ext cx="1342953" cy="436139"/>
            </a:xfrm>
            <a:prstGeom prst="rect">
              <a:avLst/>
            </a:prstGeom>
            <a:solidFill>
              <a:sysClr val="window" lastClr="FFFFFF"/>
            </a:solidFill>
            <a:ln w="12700">
              <a:solidFill>
                <a:sysClr val="windowText" lastClr="000000"/>
              </a:solidFill>
            </a:ln>
            <a:effectLst/>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grpSp>
          <p:nvGrpSpPr>
            <p:cNvPr id="37" name="组合 36">
              <a:extLst>
                <a:ext uri="{FF2B5EF4-FFF2-40B4-BE49-F238E27FC236}">
                  <a16:creationId xmlns:a16="http://schemas.microsoft.com/office/drawing/2014/main" id="{B0BC5E1E-3C95-48B6-A8BC-362438D8DD2F}"/>
                </a:ext>
              </a:extLst>
            </p:cNvPr>
            <p:cNvGrpSpPr/>
            <p:nvPr/>
          </p:nvGrpSpPr>
          <p:grpSpPr>
            <a:xfrm>
              <a:off x="7165898" y="1827691"/>
              <a:ext cx="728740" cy="1070737"/>
              <a:chOff x="572855" y="4071207"/>
              <a:chExt cx="1183127" cy="392361"/>
            </a:xfrm>
            <a:noFill/>
            <a:effectLst/>
          </p:grpSpPr>
          <p:sp>
            <p:nvSpPr>
              <p:cNvPr id="38" name="文本框 37">
                <a:extLst>
                  <a:ext uri="{FF2B5EF4-FFF2-40B4-BE49-F238E27FC236}">
                    <a16:creationId xmlns:a16="http://schemas.microsoft.com/office/drawing/2014/main" id="{9FEEDA9C-F233-4A43-905C-23950571AF3B}"/>
                  </a:ext>
                </a:extLst>
              </p:cNvPr>
              <p:cNvSpPr txBox="1"/>
              <p:nvPr/>
            </p:nvSpPr>
            <p:spPr>
              <a:xfrm>
                <a:off x="572855" y="4071207"/>
                <a:ext cx="1167661" cy="392361"/>
              </a:xfrm>
              <a:prstGeom prst="rect">
                <a:avLst/>
              </a:prstGeom>
              <a:grpFill/>
              <a:ln w="12700">
                <a:solidFill>
                  <a:sysClr val="windowText" lastClr="000000"/>
                </a:solidFill>
              </a:ln>
              <a:effectLst/>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778FF2E8-1896-4882-A5AC-0085EB5C2756}"/>
                  </a:ext>
                </a:extLst>
              </p:cNvPr>
              <p:cNvSpPr txBox="1"/>
              <p:nvPr/>
            </p:nvSpPr>
            <p:spPr>
              <a:xfrm>
                <a:off x="588319" y="4210474"/>
                <a:ext cx="1167663" cy="249195"/>
              </a:xfrm>
              <a:prstGeom prst="rect">
                <a:avLst/>
              </a:prstGeom>
              <a:noFill/>
              <a:ln w="12700">
                <a:noFill/>
              </a:ln>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CPU</a:t>
                </a:r>
                <a:endParaRPr kumimoji="0" lang="zh-CN" altLang="en-US" sz="12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40" name="文本框 39">
              <a:extLst>
                <a:ext uri="{FF2B5EF4-FFF2-40B4-BE49-F238E27FC236}">
                  <a16:creationId xmlns:a16="http://schemas.microsoft.com/office/drawing/2014/main" id="{54D517CC-2C47-4B4B-BCB0-4EDACAF95F53}"/>
                </a:ext>
              </a:extLst>
            </p:cNvPr>
            <p:cNvSpPr txBox="1"/>
            <p:nvPr/>
          </p:nvSpPr>
          <p:spPr>
            <a:xfrm>
              <a:off x="8975744" y="1169210"/>
              <a:ext cx="1127440" cy="243169"/>
            </a:xfrm>
            <a:prstGeom prst="rect">
              <a:avLst/>
            </a:prstGeom>
            <a:noFill/>
            <a:ln w="12700">
              <a:noFill/>
            </a:ln>
          </p:spPr>
          <p:txBody>
            <a:bodyPr wrap="square" rtlCol="0">
              <a:noAutofit/>
            </a:bodyPr>
            <a:lstStyle/>
            <a:p>
              <a:pPr eaLnBrk="1" fontAlgn="auto" hangingPunct="1">
                <a:spcBef>
                  <a:spcPts val="0"/>
                </a:spcBef>
                <a:spcAft>
                  <a:spcPts val="0"/>
                </a:spcAft>
              </a:pPr>
              <a:r>
                <a:rPr lang="zh-CN" altLang="en-US" sz="1200" b="1">
                  <a:solidFill>
                    <a:prstClr val="black"/>
                  </a:solidFill>
                  <a:latin typeface="微软雅黑" panose="020B0503020204020204" pitchFamily="34" charset="-122"/>
                  <a:ea typeface="微软雅黑" panose="020B0503020204020204" pitchFamily="34" charset="-122"/>
                </a:rPr>
                <a:t>统一地址空间</a:t>
              </a:r>
            </a:p>
          </p:txBody>
        </p:sp>
        <p:cxnSp>
          <p:nvCxnSpPr>
            <p:cNvPr id="41" name="直接连接符 40">
              <a:extLst>
                <a:ext uri="{FF2B5EF4-FFF2-40B4-BE49-F238E27FC236}">
                  <a16:creationId xmlns:a16="http://schemas.microsoft.com/office/drawing/2014/main" id="{0C30B3A1-10D5-41FD-88E2-D986F99532FB}"/>
                </a:ext>
              </a:extLst>
            </p:cNvPr>
            <p:cNvCxnSpPr/>
            <p:nvPr/>
          </p:nvCxnSpPr>
          <p:spPr>
            <a:xfrm flipH="1">
              <a:off x="7899009" y="2076230"/>
              <a:ext cx="871912" cy="0"/>
            </a:xfrm>
            <a:prstGeom prst="line">
              <a:avLst/>
            </a:prstGeom>
            <a:noFill/>
            <a:ln w="12700" cap="sq" cmpd="sng" algn="ctr">
              <a:solidFill>
                <a:sysClr val="windowText" lastClr="000000"/>
              </a:solidFill>
              <a:prstDash val="solid"/>
              <a:miter lim="800000"/>
              <a:headEnd type="triangle"/>
              <a:tailEnd type="none"/>
            </a:ln>
            <a:effectLst/>
          </p:spPr>
        </p:cxnSp>
        <p:cxnSp>
          <p:nvCxnSpPr>
            <p:cNvPr id="42" name="直接连接符 41">
              <a:extLst>
                <a:ext uri="{FF2B5EF4-FFF2-40B4-BE49-F238E27FC236}">
                  <a16:creationId xmlns:a16="http://schemas.microsoft.com/office/drawing/2014/main" id="{0EE09E6E-7625-4C92-BA65-8257FA2047E3}"/>
                </a:ext>
              </a:extLst>
            </p:cNvPr>
            <p:cNvCxnSpPr/>
            <p:nvPr/>
          </p:nvCxnSpPr>
          <p:spPr>
            <a:xfrm flipH="1">
              <a:off x="7885113" y="2652890"/>
              <a:ext cx="871912" cy="0"/>
            </a:xfrm>
            <a:prstGeom prst="line">
              <a:avLst/>
            </a:prstGeom>
            <a:noFill/>
            <a:ln w="12700" cap="sq" cmpd="sng" algn="ctr">
              <a:solidFill>
                <a:sysClr val="windowText" lastClr="000000"/>
              </a:solidFill>
              <a:prstDash val="solid"/>
              <a:miter lim="800000"/>
              <a:headEnd type="none"/>
              <a:tailEnd type="triangle"/>
            </a:ln>
            <a:effectLst/>
          </p:spPr>
        </p:cxnSp>
        <p:sp>
          <p:nvSpPr>
            <p:cNvPr id="43" name="文本框 42">
              <a:extLst>
                <a:ext uri="{FF2B5EF4-FFF2-40B4-BE49-F238E27FC236}">
                  <a16:creationId xmlns:a16="http://schemas.microsoft.com/office/drawing/2014/main" id="{D0345300-55BC-45D1-966A-A7D086416D71}"/>
                </a:ext>
              </a:extLst>
            </p:cNvPr>
            <p:cNvSpPr txBox="1"/>
            <p:nvPr/>
          </p:nvSpPr>
          <p:spPr>
            <a:xfrm>
              <a:off x="7900921" y="1829621"/>
              <a:ext cx="875967" cy="317773"/>
            </a:xfrm>
            <a:prstGeom prst="rect">
              <a:avLst/>
            </a:prstGeom>
            <a:noFill/>
            <a:ln w="12700">
              <a:noFill/>
            </a:ln>
          </p:spPr>
          <p:txBody>
            <a:bodyPr wrap="square" rtlCol="0">
              <a:noAutofit/>
            </a:bodyPr>
            <a:lstStyle/>
            <a:p>
              <a:pPr eaLnBrk="1" fontAlgn="auto" hangingPunct="1">
                <a:spcBef>
                  <a:spcPts val="0"/>
                </a:spcBef>
                <a:spcAft>
                  <a:spcPts val="0"/>
                </a:spcAft>
              </a:pPr>
              <a:r>
                <a:rPr lang="zh-CN" altLang="en-US" sz="1200">
                  <a:solidFill>
                    <a:prstClr val="black"/>
                  </a:solidFill>
                  <a:latin typeface="宋体" panose="02010600030101010101" pitchFamily="2" charset="-122"/>
                  <a:ea typeface="宋体" panose="02010600030101010101" pitchFamily="2" charset="-122"/>
                </a:rPr>
                <a:t>地址</a:t>
              </a:r>
            </a:p>
          </p:txBody>
        </p:sp>
        <p:sp>
          <p:nvSpPr>
            <p:cNvPr id="44" name="文本框 43">
              <a:extLst>
                <a:ext uri="{FF2B5EF4-FFF2-40B4-BE49-F238E27FC236}">
                  <a16:creationId xmlns:a16="http://schemas.microsoft.com/office/drawing/2014/main" id="{B46336F5-DC4A-4196-AD81-38FD4A21A1FA}"/>
                </a:ext>
              </a:extLst>
            </p:cNvPr>
            <p:cNvSpPr txBox="1"/>
            <p:nvPr/>
          </p:nvSpPr>
          <p:spPr>
            <a:xfrm>
              <a:off x="7898240" y="2407781"/>
              <a:ext cx="875967" cy="317773"/>
            </a:xfrm>
            <a:prstGeom prst="rect">
              <a:avLst/>
            </a:prstGeom>
            <a:noFill/>
            <a:ln w="12700">
              <a:noFill/>
            </a:ln>
          </p:spPr>
          <p:txBody>
            <a:bodyPr wrap="square" rtlCol="0">
              <a:noAutofit/>
            </a:bodyPr>
            <a:lstStyle/>
            <a:p>
              <a:pPr eaLnBrk="1" fontAlgn="auto" hangingPunct="1">
                <a:spcBef>
                  <a:spcPts val="0"/>
                </a:spcBef>
                <a:spcAft>
                  <a:spcPts val="0"/>
                </a:spcAft>
              </a:pPr>
              <a:r>
                <a:rPr lang="zh-CN" altLang="en-US" sz="1200">
                  <a:solidFill>
                    <a:prstClr val="black"/>
                  </a:solidFill>
                  <a:latin typeface="宋体" panose="02010600030101010101" pitchFamily="2" charset="-122"/>
                  <a:ea typeface="宋体" panose="02010600030101010101" pitchFamily="2" charset="-122"/>
                </a:rPr>
                <a:t>数据</a:t>
              </a:r>
            </a:p>
          </p:txBody>
        </p:sp>
        <p:sp>
          <p:nvSpPr>
            <p:cNvPr id="45" name="文本框 44">
              <a:extLst>
                <a:ext uri="{FF2B5EF4-FFF2-40B4-BE49-F238E27FC236}">
                  <a16:creationId xmlns:a16="http://schemas.microsoft.com/office/drawing/2014/main" id="{87D287A1-DB90-496A-B898-B31FDEEBDEEA}"/>
                </a:ext>
              </a:extLst>
            </p:cNvPr>
            <p:cNvSpPr txBox="1"/>
            <p:nvPr/>
          </p:nvSpPr>
          <p:spPr>
            <a:xfrm>
              <a:off x="10243594" y="3024150"/>
              <a:ext cx="948140" cy="317773"/>
            </a:xfrm>
            <a:prstGeom prst="rect">
              <a:avLst/>
            </a:prstGeom>
            <a:noFill/>
            <a:ln w="12700">
              <a:noFill/>
            </a:ln>
          </p:spPr>
          <p:txBody>
            <a:bodyPr wrap="square" rtlCol="0">
              <a:noAutofit/>
            </a:bodyPr>
            <a:lstStyle/>
            <a:p>
              <a:pPr eaLnBrk="1" fontAlgn="auto" hangingPunct="1">
                <a:spcBef>
                  <a:spcPts val="0"/>
                </a:spcBef>
                <a:spcAft>
                  <a:spcPts val="0"/>
                </a:spcAft>
              </a:pPr>
              <a:r>
                <a:rPr lang="en-US" altLang="zh-CN" sz="1200">
                  <a:solidFill>
                    <a:prstClr val="black"/>
                  </a:solidFill>
                  <a:latin typeface="宋体" panose="02010600030101010101" pitchFamily="2" charset="-122"/>
                  <a:ea typeface="宋体" panose="02010600030101010101" pitchFamily="2" charset="-122"/>
                </a:rPr>
                <a:t>0x00000000</a:t>
              </a:r>
              <a:endParaRPr lang="zh-CN" altLang="en-US" sz="1200">
                <a:solidFill>
                  <a:prstClr val="black"/>
                </a:solidFill>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801DCD56-158F-4184-B978-9C1F5E222180}"/>
                </a:ext>
              </a:extLst>
            </p:cNvPr>
            <p:cNvSpPr txBox="1"/>
            <p:nvPr/>
          </p:nvSpPr>
          <p:spPr>
            <a:xfrm>
              <a:off x="10243594" y="1735712"/>
              <a:ext cx="948140" cy="317773"/>
            </a:xfrm>
            <a:prstGeom prst="rect">
              <a:avLst/>
            </a:prstGeom>
            <a:noFill/>
            <a:ln w="12700">
              <a:noFill/>
            </a:ln>
          </p:spPr>
          <p:txBody>
            <a:bodyPr wrap="square" rtlCol="0">
              <a:noAutofit/>
            </a:bodyPr>
            <a:lstStyle/>
            <a:p>
              <a:pPr eaLnBrk="1" fontAlgn="auto" hangingPunct="1">
                <a:spcBef>
                  <a:spcPts val="0"/>
                </a:spcBef>
                <a:spcAft>
                  <a:spcPts val="0"/>
                </a:spcAft>
              </a:pPr>
              <a:r>
                <a:rPr lang="en-US" altLang="zh-CN" sz="1200">
                  <a:solidFill>
                    <a:prstClr val="black"/>
                  </a:solidFill>
                  <a:latin typeface="宋体" panose="02010600030101010101" pitchFamily="2" charset="-122"/>
                  <a:ea typeface="宋体" panose="02010600030101010101" pitchFamily="2" charset="-122"/>
                </a:rPr>
                <a:t>0xffff0000</a:t>
              </a:r>
              <a:endParaRPr lang="zh-CN" altLang="en-US" sz="1200">
                <a:solidFill>
                  <a:prstClr val="black"/>
                </a:solidFill>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4622E80F-1532-43DA-AD12-4F3095F3BBDB}"/>
                </a:ext>
              </a:extLst>
            </p:cNvPr>
            <p:cNvSpPr txBox="1"/>
            <p:nvPr/>
          </p:nvSpPr>
          <p:spPr>
            <a:xfrm>
              <a:off x="10243594" y="1386091"/>
              <a:ext cx="948140" cy="317773"/>
            </a:xfrm>
            <a:prstGeom prst="rect">
              <a:avLst/>
            </a:prstGeom>
            <a:noFill/>
            <a:ln w="12700">
              <a:noFill/>
            </a:ln>
          </p:spPr>
          <p:txBody>
            <a:bodyPr wrap="square" rtlCol="0">
              <a:noAutofit/>
            </a:bodyPr>
            <a:lstStyle/>
            <a:p>
              <a:pPr eaLnBrk="1" fontAlgn="auto" hangingPunct="1">
                <a:spcBef>
                  <a:spcPts val="0"/>
                </a:spcBef>
                <a:spcAft>
                  <a:spcPts val="0"/>
                </a:spcAft>
              </a:pPr>
              <a:r>
                <a:rPr lang="en-US" altLang="zh-CN" sz="1200">
                  <a:solidFill>
                    <a:prstClr val="black"/>
                  </a:solidFill>
                  <a:latin typeface="宋体" panose="02010600030101010101" pitchFamily="2" charset="-122"/>
                  <a:ea typeface="宋体" panose="02010600030101010101" pitchFamily="2" charset="-122"/>
                </a:rPr>
                <a:t>0xffffffff</a:t>
              </a:r>
              <a:endParaRPr lang="zh-CN" altLang="en-US" sz="1200">
                <a:solidFill>
                  <a:prstClr val="black"/>
                </a:solidFill>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80E3A354-B81D-4E05-A042-F66A40EBC790}"/>
                </a:ext>
              </a:extLst>
            </p:cNvPr>
            <p:cNvSpPr txBox="1"/>
            <p:nvPr/>
          </p:nvSpPr>
          <p:spPr>
            <a:xfrm>
              <a:off x="10243594" y="2674529"/>
              <a:ext cx="948140" cy="317773"/>
            </a:xfrm>
            <a:prstGeom prst="rect">
              <a:avLst/>
            </a:prstGeom>
            <a:noFill/>
            <a:ln w="12700">
              <a:noFill/>
            </a:ln>
          </p:spPr>
          <p:txBody>
            <a:bodyPr wrap="square" rtlCol="0">
              <a:noAutofit/>
            </a:bodyPr>
            <a:lstStyle/>
            <a:p>
              <a:pPr eaLnBrk="1" fontAlgn="auto" hangingPunct="1">
                <a:spcBef>
                  <a:spcPts val="0"/>
                </a:spcBef>
                <a:spcAft>
                  <a:spcPts val="0"/>
                </a:spcAft>
              </a:pPr>
              <a:r>
                <a:rPr lang="en-US" altLang="zh-CN" sz="1200">
                  <a:solidFill>
                    <a:prstClr val="black"/>
                  </a:solidFill>
                  <a:latin typeface="宋体" panose="02010600030101010101" pitchFamily="2" charset="-122"/>
                  <a:ea typeface="宋体" panose="02010600030101010101" pitchFamily="2" charset="-122"/>
                </a:rPr>
                <a:t>0x0000ffff</a:t>
              </a:r>
              <a:endParaRPr lang="zh-CN" altLang="en-US" sz="1200">
                <a:solidFill>
                  <a:prstClr val="black"/>
                </a:solidFill>
                <a:latin typeface="宋体" panose="02010600030101010101" pitchFamily="2" charset="-122"/>
                <a:ea typeface="宋体" panose="02010600030101010101" pitchFamily="2" charset="-122"/>
              </a:endParaRPr>
            </a:p>
          </p:txBody>
        </p:sp>
        <p:grpSp>
          <p:nvGrpSpPr>
            <p:cNvPr id="49" name="组合 48">
              <a:extLst>
                <a:ext uri="{FF2B5EF4-FFF2-40B4-BE49-F238E27FC236}">
                  <a16:creationId xmlns:a16="http://schemas.microsoft.com/office/drawing/2014/main" id="{98E15074-0D57-40F2-A490-D073D6CEB8ED}"/>
                </a:ext>
              </a:extLst>
            </p:cNvPr>
            <p:cNvGrpSpPr/>
            <p:nvPr/>
          </p:nvGrpSpPr>
          <p:grpSpPr>
            <a:xfrm>
              <a:off x="8867988" y="1917410"/>
              <a:ext cx="1342953" cy="892395"/>
              <a:chOff x="572855" y="4071207"/>
              <a:chExt cx="1167661" cy="392361"/>
            </a:xfrm>
            <a:solidFill>
              <a:sysClr val="window" lastClr="FFFFFF"/>
            </a:solidFill>
            <a:effectLst/>
          </p:grpSpPr>
          <p:sp>
            <p:nvSpPr>
              <p:cNvPr id="50" name="文本框 49">
                <a:extLst>
                  <a:ext uri="{FF2B5EF4-FFF2-40B4-BE49-F238E27FC236}">
                    <a16:creationId xmlns:a16="http://schemas.microsoft.com/office/drawing/2014/main" id="{EBB99299-D370-4CB9-8538-4E6E94EB4FE0}"/>
                  </a:ext>
                </a:extLst>
              </p:cNvPr>
              <p:cNvSpPr txBox="1"/>
              <p:nvPr/>
            </p:nvSpPr>
            <p:spPr>
              <a:xfrm>
                <a:off x="572855" y="4071207"/>
                <a:ext cx="1167661" cy="392361"/>
              </a:xfrm>
              <a:prstGeom prst="rect">
                <a:avLst/>
              </a:prstGeom>
              <a:grpFill/>
              <a:ln w="12700">
                <a:solidFill>
                  <a:sysClr val="windowText" lastClr="000000"/>
                </a:solidFill>
              </a:ln>
              <a:effectLst/>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B5B543AD-71F4-4D74-AF83-2F14E618FF6F}"/>
                  </a:ext>
                </a:extLst>
              </p:cNvPr>
              <p:cNvSpPr txBox="1"/>
              <p:nvPr/>
            </p:nvSpPr>
            <p:spPr>
              <a:xfrm>
                <a:off x="615728" y="4183273"/>
                <a:ext cx="1071663" cy="202856"/>
              </a:xfrm>
              <a:prstGeom prst="rect">
                <a:avLst/>
              </a:prstGeom>
              <a:grpFill/>
              <a:ln w="12700">
                <a:noFill/>
              </a:ln>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rPr>
                  <a:t>RAM</a:t>
                </a:r>
                <a:endParaRPr kumimoji="0" lang="zh-CN" altLang="en-US" sz="1200" b="0" i="0" u="none" strike="noStrike" kern="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endParaRPr>
              </a:p>
            </p:txBody>
          </p:sp>
        </p:grpSp>
        <p:sp>
          <p:nvSpPr>
            <p:cNvPr id="52" name="文本框 51">
              <a:extLst>
                <a:ext uri="{FF2B5EF4-FFF2-40B4-BE49-F238E27FC236}">
                  <a16:creationId xmlns:a16="http://schemas.microsoft.com/office/drawing/2014/main" id="{9EF789C5-55AC-4732-AB70-946E3C687BD6}"/>
                </a:ext>
              </a:extLst>
            </p:cNvPr>
            <p:cNvSpPr txBox="1"/>
            <p:nvPr/>
          </p:nvSpPr>
          <p:spPr>
            <a:xfrm>
              <a:off x="8867987" y="2881406"/>
              <a:ext cx="1342954" cy="276999"/>
            </a:xfrm>
            <a:prstGeom prst="rect">
              <a:avLst/>
            </a:prstGeom>
            <a:noFill/>
            <a:ln w="12700">
              <a:noFill/>
            </a:ln>
          </p:spPr>
          <p:txBody>
            <a:bodyPr wrap="square" rtlCol="0">
              <a:noAutofit/>
            </a:bodyPr>
            <a:lstStyle/>
            <a:p>
              <a:pPr eaLnBrk="1" fontAlgn="auto" hangingPunct="1">
                <a:spcBef>
                  <a:spcPts val="0"/>
                </a:spcBef>
                <a:spcAft>
                  <a:spcPts val="0"/>
                </a:spcAft>
              </a:pPr>
              <a:r>
                <a:rPr lang="en-US" altLang="zh-CN" sz="1200">
                  <a:solidFill>
                    <a:prstClr val="black"/>
                  </a:solidFill>
                  <a:latin typeface="宋体" panose="02010600030101010101" pitchFamily="2" charset="-122"/>
                  <a:ea typeface="宋体" panose="02010600030101010101" pitchFamily="2" charset="-122"/>
                </a:rPr>
                <a:t>ROM</a:t>
              </a:r>
              <a:endParaRPr lang="zh-CN" altLang="en-US" sz="1200">
                <a:solidFill>
                  <a:prstClr val="black"/>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31120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871129" y="332656"/>
            <a:ext cx="5257800" cy="372603"/>
          </a:xfrm>
        </p:spPr>
        <p:txBody>
          <a:bodyPr/>
          <a:lstStyle/>
          <a:p>
            <a:r>
              <a:rPr lang="en-US" altLang="zh-CN" dirty="0" smtClean="0"/>
              <a:t>2 I/O</a:t>
            </a:r>
            <a:r>
              <a:rPr lang="zh-CN" altLang="en-US" dirty="0"/>
              <a:t>接口</a:t>
            </a:r>
          </a:p>
        </p:txBody>
      </p:sp>
      <p:sp>
        <p:nvSpPr>
          <p:cNvPr id="393219" name="Rectangle 3"/>
          <p:cNvSpPr>
            <a:spLocks noGrp="1" noChangeArrowheads="1"/>
          </p:cNvSpPr>
          <p:nvPr>
            <p:ph type="body" idx="1"/>
          </p:nvPr>
        </p:nvSpPr>
        <p:spPr>
          <a:xfrm>
            <a:off x="741839" y="1048481"/>
            <a:ext cx="7848600" cy="325438"/>
          </a:xfrm>
        </p:spPr>
        <p:txBody>
          <a:bodyPr/>
          <a:lstStyle/>
          <a:p>
            <a:r>
              <a:rPr lang="en-US" altLang="zh-CN" dirty="0">
                <a:ea typeface="宋体" pitchFamily="2" charset="-122"/>
              </a:rPr>
              <a:t>I/O</a:t>
            </a:r>
            <a:r>
              <a:rPr lang="zh-CN" altLang="en-US" dirty="0">
                <a:ea typeface="宋体" pitchFamily="2" charset="-122"/>
              </a:rPr>
              <a:t>接口</a:t>
            </a:r>
            <a:r>
              <a:rPr lang="zh-CN" altLang="en-US" dirty="0" smtClean="0">
                <a:ea typeface="宋体" pitchFamily="2" charset="-122"/>
              </a:rPr>
              <a:t>的通用结</a:t>
            </a:r>
            <a:r>
              <a:rPr lang="zh-CN" altLang="en-US" dirty="0">
                <a:ea typeface="宋体" pitchFamily="2" charset="-122"/>
              </a:rPr>
              <a:t>构</a:t>
            </a:r>
          </a:p>
        </p:txBody>
      </p:sp>
      <p:graphicFrame>
        <p:nvGraphicFramePr>
          <p:cNvPr id="393220" name="Object 4"/>
          <p:cNvGraphicFramePr>
            <a:graphicFrameLocks noChangeAspect="1"/>
          </p:cNvGraphicFramePr>
          <p:nvPr>
            <p:extLst>
              <p:ext uri="{D42A27DB-BD31-4B8C-83A1-F6EECF244321}">
                <p14:modId xmlns:p14="http://schemas.microsoft.com/office/powerpoint/2010/main" val="2780809791"/>
              </p:ext>
            </p:extLst>
          </p:nvPr>
        </p:nvGraphicFramePr>
        <p:xfrm>
          <a:off x="874713" y="1484784"/>
          <a:ext cx="9999460" cy="4484712"/>
        </p:xfrm>
        <a:graphic>
          <a:graphicData uri="http://schemas.openxmlformats.org/presentationml/2006/ole">
            <mc:AlternateContent xmlns:mc="http://schemas.openxmlformats.org/markup-compatibility/2006">
              <mc:Choice xmlns:v="urn:schemas-microsoft-com:vml" Requires="v">
                <p:oleObj spid="_x0000_s488656" name="Visio" r:id="rId3" imgW="6959735" imgH="3120672" progId="Visio.Drawing.11">
                  <p:embed/>
                </p:oleObj>
              </mc:Choice>
              <mc:Fallback>
                <p:oleObj name="Visio" r:id="rId3" imgW="6959735" imgH="31206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484784"/>
                        <a:ext cx="9999460" cy="4484712"/>
                      </a:xfrm>
                      <a:prstGeom prst="rect">
                        <a:avLst/>
                      </a:prstGeom>
                      <a:noFill/>
                      <a:ln>
                        <a:noFill/>
                      </a:ln>
                      <a:effectLst/>
                      <a:extLst/>
                    </p:spPr>
                  </p:pic>
                </p:oleObj>
              </mc:Fallback>
            </mc:AlternateContent>
          </a:graphicData>
        </a:graphic>
      </p:graphicFrame>
      <p:pic>
        <p:nvPicPr>
          <p:cNvPr id="393289" name="Picture 73" descr="https://timgsa.baidu.com/timg?image&amp;quality=80&amp;size=b9999_10000&amp;sec=1607519323139&amp;di=69b6c151a43f2062da219216a65d3ed6&amp;imgtype=0&amp;src=http%3A%2F%2Fimg18.3lian.com%2Fd%2Ffile%2F201709%2F11%2F4e2323f8353bc7454f069363e6740b8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10056440" y="5460633"/>
            <a:ext cx="2041732" cy="110457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2880035" y="5661248"/>
            <a:ext cx="2567893" cy="318552"/>
          </a:xfrm>
          <a:prstGeom prst="rect">
            <a:avLst/>
          </a:prstGeom>
          <a:noFill/>
          <a:ln w="12700">
            <a:noFill/>
          </a:ln>
        </p:spPr>
        <p:txBody>
          <a:bodyPr wrap="square" rtlCol="0">
            <a:noAutofit/>
          </a:bodyPr>
          <a:lstStyle/>
          <a:p>
            <a:pPr eaLnBrk="1" fontAlgn="auto" hangingPunct="1">
              <a:spcBef>
                <a:spcPts val="0"/>
              </a:spcBef>
              <a:spcAft>
                <a:spcPts val="0"/>
              </a:spcAft>
            </a:pPr>
            <a:r>
              <a:rPr lang="zh-CN" altLang="en-US" sz="1400" b="1" dirty="0" smtClean="0">
                <a:solidFill>
                  <a:srgbClr val="C00000"/>
                </a:solidFill>
                <a:latin typeface="微软雅黑"/>
                <a:ea typeface="微软雅黑"/>
              </a:rPr>
              <a:t>数据转换</a:t>
            </a:r>
            <a:r>
              <a:rPr lang="en-US" altLang="zh-CN" sz="1400" b="1" dirty="0" smtClean="0">
                <a:solidFill>
                  <a:srgbClr val="C00000"/>
                </a:solidFill>
                <a:latin typeface="微软雅黑"/>
                <a:ea typeface="微软雅黑"/>
              </a:rPr>
              <a:t>/</a:t>
            </a:r>
            <a:r>
              <a:rPr lang="zh-CN" altLang="en-US" sz="1400" b="1" dirty="0" smtClean="0">
                <a:solidFill>
                  <a:srgbClr val="C00000"/>
                </a:solidFill>
                <a:latin typeface="微软雅黑"/>
                <a:ea typeface="微软雅黑"/>
              </a:rPr>
              <a:t>地址</a:t>
            </a:r>
            <a:r>
              <a:rPr lang="zh-CN" altLang="en-US" sz="1400" b="1" dirty="0">
                <a:solidFill>
                  <a:srgbClr val="C00000"/>
                </a:solidFill>
                <a:latin typeface="微软雅黑"/>
                <a:ea typeface="微软雅黑"/>
              </a:rPr>
              <a:t>译码</a:t>
            </a:r>
            <a:r>
              <a:rPr lang="en-US" altLang="zh-CN" sz="1400" b="1" dirty="0">
                <a:solidFill>
                  <a:srgbClr val="C00000"/>
                </a:solidFill>
                <a:latin typeface="微软雅黑"/>
                <a:ea typeface="微软雅黑"/>
              </a:rPr>
              <a:t>/</a:t>
            </a:r>
            <a:r>
              <a:rPr lang="zh-CN" altLang="en-US" sz="1400" b="1" dirty="0">
                <a:solidFill>
                  <a:srgbClr val="C00000"/>
                </a:solidFill>
                <a:latin typeface="微软雅黑"/>
                <a:ea typeface="微软雅黑"/>
              </a:rPr>
              <a:t>控制逻辑</a:t>
            </a:r>
          </a:p>
        </p:txBody>
      </p:sp>
      <p:sp>
        <p:nvSpPr>
          <p:cNvPr id="14" name="矩形 13"/>
          <p:cNvSpPr/>
          <p:nvPr/>
        </p:nvSpPr>
        <p:spPr>
          <a:xfrm>
            <a:off x="671580" y="1700808"/>
            <a:ext cx="1005403" cy="830997"/>
          </a:xfrm>
          <a:prstGeom prst="rect">
            <a:avLst/>
          </a:prstGeom>
        </p:spPr>
        <p:txBody>
          <a:bodyPr wrap="none">
            <a:spAutoFit/>
          </a:bodyPr>
          <a:lstStyle/>
          <a:p>
            <a:pPr>
              <a:lnSpc>
                <a:spcPct val="150000"/>
              </a:lnSpc>
            </a:pPr>
            <a:r>
              <a:rPr lang="zh-CN" altLang="en-US" sz="1600" dirty="0" smtClean="0"/>
              <a:t>主机侧</a:t>
            </a:r>
            <a:endParaRPr lang="en-US" altLang="zh-CN" sz="1600" dirty="0" smtClean="0"/>
          </a:p>
          <a:p>
            <a:pPr>
              <a:lnSpc>
                <a:spcPct val="150000"/>
              </a:lnSpc>
            </a:pPr>
            <a:r>
              <a:rPr lang="zh-CN" altLang="en-US" sz="1600" dirty="0"/>
              <a:t>内部接口</a:t>
            </a:r>
          </a:p>
        </p:txBody>
      </p:sp>
      <p:sp>
        <p:nvSpPr>
          <p:cNvPr id="15" name="矩形 14"/>
          <p:cNvSpPr/>
          <p:nvPr/>
        </p:nvSpPr>
        <p:spPr>
          <a:xfrm>
            <a:off x="10071903" y="1844824"/>
            <a:ext cx="1005403" cy="830997"/>
          </a:xfrm>
          <a:prstGeom prst="rect">
            <a:avLst/>
          </a:prstGeom>
        </p:spPr>
        <p:txBody>
          <a:bodyPr wrap="none">
            <a:spAutoFit/>
          </a:bodyPr>
          <a:lstStyle/>
          <a:p>
            <a:pPr>
              <a:lnSpc>
                <a:spcPct val="150000"/>
              </a:lnSpc>
            </a:pPr>
            <a:r>
              <a:rPr lang="zh-CN" altLang="en-US" sz="1600" dirty="0" smtClean="0"/>
              <a:t>设备侧</a:t>
            </a:r>
            <a:endParaRPr lang="en-US" altLang="zh-CN" sz="1600" dirty="0" smtClean="0"/>
          </a:p>
          <a:p>
            <a:pPr>
              <a:lnSpc>
                <a:spcPct val="150000"/>
              </a:lnSpc>
            </a:pPr>
            <a:r>
              <a:rPr lang="zh-CN" altLang="en-US" sz="1600" dirty="0"/>
              <a:t>外部接口</a:t>
            </a:r>
          </a:p>
        </p:txBody>
      </p:sp>
      <p:sp>
        <p:nvSpPr>
          <p:cNvPr id="6" name="椭圆 5"/>
          <p:cNvSpPr/>
          <p:nvPr/>
        </p:nvSpPr>
        <p:spPr bwMode="auto">
          <a:xfrm>
            <a:off x="1676982" y="4365104"/>
            <a:ext cx="3770945" cy="720080"/>
          </a:xfrm>
          <a:prstGeom prst="ellipse">
            <a:avLst/>
          </a:prstGeom>
          <a:noFill/>
          <a:ln w="25400" cap="flat" cmpd="sng" algn="ctr">
            <a:solidFill>
              <a:schemeClr val="accent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accent1"/>
              </a:solidFill>
              <a:effectLst/>
              <a:latin typeface="Arial" charset="0"/>
            </a:endParaRPr>
          </a:p>
        </p:txBody>
      </p:sp>
      <p:sp>
        <p:nvSpPr>
          <p:cNvPr id="2" name="矩形 1"/>
          <p:cNvSpPr/>
          <p:nvPr/>
        </p:nvSpPr>
        <p:spPr>
          <a:xfrm>
            <a:off x="3856044" y="2370946"/>
            <a:ext cx="615873" cy="338554"/>
          </a:xfrm>
          <a:prstGeom prst="rect">
            <a:avLst/>
          </a:prstGeom>
        </p:spPr>
        <p:txBody>
          <a:bodyPr wrap="none">
            <a:spAutoFit/>
          </a:bodyPr>
          <a:lstStyle/>
          <a:p>
            <a:r>
              <a:rPr lang="zh-CN" altLang="en-US" sz="1600" dirty="0"/>
              <a:t>DBR</a:t>
            </a:r>
          </a:p>
        </p:txBody>
      </p:sp>
      <p:sp>
        <p:nvSpPr>
          <p:cNvPr id="3" name="矩形 2"/>
          <p:cNvSpPr/>
          <p:nvPr/>
        </p:nvSpPr>
        <p:spPr>
          <a:xfrm>
            <a:off x="3562454" y="3619763"/>
            <a:ext cx="1231427" cy="338554"/>
          </a:xfrm>
          <a:prstGeom prst="rect">
            <a:avLst/>
          </a:prstGeom>
        </p:spPr>
        <p:txBody>
          <a:bodyPr wrap="none">
            <a:spAutoFit/>
          </a:bodyPr>
          <a:lstStyle/>
          <a:p>
            <a:r>
              <a:rPr lang="zh-CN" altLang="en-US" sz="1600" dirty="0" smtClean="0"/>
              <a:t>DSR </a:t>
            </a:r>
            <a:r>
              <a:rPr lang="en-US" altLang="zh-CN" sz="1600" dirty="0" smtClean="0"/>
              <a:t>/ DCR</a:t>
            </a:r>
            <a:endParaRPr lang="zh-CN" altLang="en-US" sz="1600" dirty="0"/>
          </a:p>
        </p:txBody>
      </p:sp>
      <p:sp>
        <p:nvSpPr>
          <p:cNvPr id="4" name="矩形 3"/>
          <p:cNvSpPr/>
          <p:nvPr/>
        </p:nvSpPr>
        <p:spPr>
          <a:xfrm>
            <a:off x="1847528" y="3388586"/>
            <a:ext cx="1415772" cy="338554"/>
          </a:xfrm>
          <a:prstGeom prst="rect">
            <a:avLst/>
          </a:prstGeom>
        </p:spPr>
        <p:txBody>
          <a:bodyPr wrap="none">
            <a:spAutoFit/>
          </a:bodyPr>
          <a:lstStyle/>
          <a:p>
            <a:r>
              <a:rPr lang="zh-CN" altLang="en-US" sz="1600" dirty="0"/>
              <a:t>设备控制命令</a:t>
            </a:r>
          </a:p>
        </p:txBody>
      </p:sp>
      <p:sp>
        <p:nvSpPr>
          <p:cNvPr id="16" name="矩形 15"/>
          <p:cNvSpPr/>
          <p:nvPr/>
        </p:nvSpPr>
        <p:spPr>
          <a:xfrm>
            <a:off x="3056144" y="5122079"/>
            <a:ext cx="1415773" cy="338554"/>
          </a:xfrm>
          <a:prstGeom prst="rect">
            <a:avLst/>
          </a:prstGeom>
        </p:spPr>
        <p:txBody>
          <a:bodyPr wrap="none">
            <a:spAutoFit/>
          </a:bodyPr>
          <a:lstStyle/>
          <a:p>
            <a:r>
              <a:rPr lang="zh-CN" altLang="en-US" sz="1600" dirty="0"/>
              <a:t>总线</a:t>
            </a:r>
            <a:r>
              <a:rPr lang="zh-CN" altLang="en-US" sz="1600" dirty="0" smtClean="0"/>
              <a:t>控制</a:t>
            </a:r>
            <a:r>
              <a:rPr lang="zh-CN" altLang="en-US" sz="1600" dirty="0"/>
              <a:t>命令</a:t>
            </a:r>
          </a:p>
        </p:txBody>
      </p:sp>
    </p:spTree>
    <p:extLst>
      <p:ext uri="{BB962C8B-B14F-4D97-AF65-F5344CB8AC3E}">
        <p14:creationId xmlns:p14="http://schemas.microsoft.com/office/powerpoint/2010/main" val="363616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644526" y="369165"/>
            <a:ext cx="5257800" cy="372603"/>
          </a:xfrm>
        </p:spPr>
        <p:txBody>
          <a:bodyPr/>
          <a:lstStyle/>
          <a:p>
            <a:r>
              <a:rPr lang="en-US" altLang="zh-CN" dirty="0" smtClean="0"/>
              <a:t>2 </a:t>
            </a:r>
            <a:r>
              <a:rPr lang="en-US" altLang="zh-CN" dirty="0"/>
              <a:t>I/O</a:t>
            </a:r>
            <a:r>
              <a:rPr lang="zh-CN" altLang="en-US" dirty="0"/>
              <a:t>接口</a:t>
            </a:r>
          </a:p>
        </p:txBody>
      </p:sp>
      <p:sp>
        <p:nvSpPr>
          <p:cNvPr id="394243" name="Rectangle 3"/>
          <p:cNvSpPr>
            <a:spLocks noGrp="1" noChangeArrowheads="1"/>
          </p:cNvSpPr>
          <p:nvPr>
            <p:ph type="body" idx="1"/>
          </p:nvPr>
        </p:nvSpPr>
        <p:spPr>
          <a:xfrm>
            <a:off x="911424" y="895553"/>
            <a:ext cx="9144744" cy="1011238"/>
          </a:xfrm>
        </p:spPr>
        <p:txBody>
          <a:bodyPr/>
          <a:lstStyle/>
          <a:p>
            <a:r>
              <a:rPr lang="en-US" altLang="zh-CN" dirty="0">
                <a:ea typeface="宋体" pitchFamily="2" charset="-122"/>
              </a:rPr>
              <a:t>I/O</a:t>
            </a:r>
            <a:r>
              <a:rPr lang="zh-CN" altLang="en-US" dirty="0">
                <a:ea typeface="宋体" pitchFamily="2" charset="-122"/>
              </a:rPr>
              <a:t>接口地址选择（译码）</a:t>
            </a:r>
          </a:p>
          <a:p>
            <a:pPr lvl="1"/>
            <a:r>
              <a:rPr lang="en-US" altLang="zh-CN" dirty="0">
                <a:ea typeface="宋体" pitchFamily="2" charset="-122"/>
              </a:rPr>
              <a:t>I/O</a:t>
            </a:r>
            <a:r>
              <a:rPr lang="zh-CN" altLang="en-US" dirty="0">
                <a:ea typeface="宋体" pitchFamily="2" charset="-122"/>
              </a:rPr>
              <a:t>接口地址是</a:t>
            </a:r>
            <a:r>
              <a:rPr lang="en-US" altLang="zh-CN" dirty="0">
                <a:ea typeface="宋体" pitchFamily="2" charset="-122"/>
              </a:rPr>
              <a:t>I/O</a:t>
            </a:r>
            <a:r>
              <a:rPr lang="zh-CN" altLang="en-US" dirty="0">
                <a:ea typeface="宋体" pitchFamily="2" charset="-122"/>
              </a:rPr>
              <a:t>接口电路中寄存器的地址</a:t>
            </a:r>
          </a:p>
          <a:p>
            <a:pPr lvl="1"/>
            <a:r>
              <a:rPr lang="zh-CN" altLang="en-US" dirty="0">
                <a:ea typeface="宋体" pitchFamily="2" charset="-122"/>
              </a:rPr>
              <a:t>单独编址方式下的</a:t>
            </a:r>
            <a:r>
              <a:rPr lang="en-US" altLang="zh-CN" dirty="0">
                <a:ea typeface="宋体" pitchFamily="2" charset="-122"/>
              </a:rPr>
              <a:t>I/O</a:t>
            </a:r>
            <a:r>
              <a:rPr lang="zh-CN" altLang="en-US" dirty="0">
                <a:ea typeface="宋体" pitchFamily="2" charset="-122"/>
              </a:rPr>
              <a:t>地址选择电路</a:t>
            </a:r>
          </a:p>
        </p:txBody>
      </p:sp>
      <p:graphicFrame>
        <p:nvGraphicFramePr>
          <p:cNvPr id="394246" name="Object 6"/>
          <p:cNvGraphicFramePr>
            <a:graphicFrameLocks noChangeAspect="1"/>
          </p:cNvGraphicFramePr>
          <p:nvPr/>
        </p:nvGraphicFramePr>
        <p:xfrm>
          <a:off x="2640014" y="2060576"/>
          <a:ext cx="6524625" cy="4519613"/>
        </p:xfrm>
        <a:graphic>
          <a:graphicData uri="http://schemas.openxmlformats.org/presentationml/2006/ole">
            <mc:AlternateContent xmlns:mc="http://schemas.openxmlformats.org/markup-compatibility/2006">
              <mc:Choice xmlns:v="urn:schemas-microsoft-com:vml" Requires="v">
                <p:oleObj spid="_x0000_s489679" name="VISIO" r:id="rId4" imgW="6321240" imgH="4377960" progId="Visio.Drawing.11">
                  <p:embed/>
                </p:oleObj>
              </mc:Choice>
              <mc:Fallback>
                <p:oleObj name="VISIO" r:id="rId4" imgW="6321240" imgH="43779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2060576"/>
                        <a:ext cx="6524625" cy="451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7968208" y="5805264"/>
            <a:ext cx="1512168" cy="400110"/>
          </a:xfrm>
          <a:prstGeom prst="rect">
            <a:avLst/>
          </a:prstGeom>
          <a:noFill/>
        </p:spPr>
        <p:txBody>
          <a:bodyPr wrap="square" rtlCol="0">
            <a:spAutoFit/>
          </a:bodyPr>
          <a:lstStyle/>
          <a:p>
            <a:r>
              <a:rPr lang="zh-CN" altLang="en-US" dirty="0"/>
              <a:t>独立编址</a:t>
            </a:r>
          </a:p>
        </p:txBody>
      </p:sp>
    </p:spTree>
    <p:extLst>
      <p:ext uri="{BB962C8B-B14F-4D97-AF65-F5344CB8AC3E}">
        <p14:creationId xmlns:p14="http://schemas.microsoft.com/office/powerpoint/2010/main" val="2064361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4836" name="Group 4"/>
          <p:cNvGrpSpPr>
            <a:grpSpLocks/>
          </p:cNvGrpSpPr>
          <p:nvPr/>
        </p:nvGrpSpPr>
        <p:grpSpPr bwMode="auto">
          <a:xfrm>
            <a:off x="3729038" y="1809750"/>
            <a:ext cx="5327650" cy="3241676"/>
            <a:chOff x="1225" y="1131"/>
            <a:chExt cx="3356" cy="2042"/>
          </a:xfrm>
        </p:grpSpPr>
        <p:sp>
          <p:nvSpPr>
            <p:cNvPr id="504838" name="Rectangle 6"/>
            <p:cNvSpPr>
              <a:spLocks noChangeArrowheads="1"/>
            </p:cNvSpPr>
            <p:nvPr/>
          </p:nvSpPr>
          <p:spPr bwMode="auto">
            <a:xfrm>
              <a:off x="1225" y="1131"/>
              <a:ext cx="3356" cy="330"/>
            </a:xfrm>
            <a:prstGeom prst="rect">
              <a:avLst/>
            </a:prstGeom>
            <a:noFill/>
            <a:ln w="9525">
              <a:noFill/>
              <a:miter lim="800000"/>
              <a:headEnd/>
              <a:tailEnd/>
            </a:ln>
          </p:spPr>
          <p:txBody>
            <a:bodyPr/>
            <a:lstStyle/>
            <a:p>
              <a:pPr>
                <a:lnSpc>
                  <a:spcPct val="87000"/>
                </a:lnSpc>
              </a:pPr>
              <a:r>
                <a:rPr lang="zh-CN" altLang="en-US" sz="2800" b="1" dirty="0" smtClean="0">
                  <a:solidFill>
                    <a:srgbClr val="001ADC"/>
                  </a:solidFill>
                  <a:latin typeface="楷体_GB2312" pitchFamily="49" charset="-122"/>
                  <a:ea typeface="楷体_GB2312" pitchFamily="49" charset="-122"/>
                </a:rPr>
                <a:t>第十部分  总线与</a:t>
              </a:r>
              <a:r>
                <a:rPr lang="en-US" altLang="zh-CN" sz="2800" b="1" dirty="0" smtClean="0">
                  <a:solidFill>
                    <a:srgbClr val="001ADC"/>
                  </a:solidFill>
                  <a:latin typeface="楷体_GB2312" pitchFamily="49" charset="-122"/>
                  <a:ea typeface="楷体_GB2312" pitchFamily="49" charset="-122"/>
                </a:rPr>
                <a:t>I/O</a:t>
              </a:r>
              <a:endParaRPr lang="en-US" altLang="zh-CN" sz="2800" b="1" dirty="0">
                <a:solidFill>
                  <a:srgbClr val="001ADC"/>
                </a:solidFill>
                <a:latin typeface="楷体_GB2312" pitchFamily="49" charset="-122"/>
                <a:ea typeface="楷体_GB2312" pitchFamily="49" charset="-122"/>
              </a:endParaRPr>
            </a:p>
          </p:txBody>
        </p:sp>
        <p:sp>
          <p:nvSpPr>
            <p:cNvPr id="504839" name="Rectangle 7"/>
            <p:cNvSpPr>
              <a:spLocks noChangeArrowheads="1"/>
            </p:cNvSpPr>
            <p:nvPr/>
          </p:nvSpPr>
          <p:spPr bwMode="auto">
            <a:xfrm>
              <a:off x="1354" y="1526"/>
              <a:ext cx="3054" cy="1647"/>
            </a:xfrm>
            <a:prstGeom prst="rect">
              <a:avLst/>
            </a:prstGeom>
            <a:noFill/>
            <a:ln w="28575">
              <a:solidFill>
                <a:srgbClr val="05AD01"/>
              </a:solidFill>
              <a:miter lim="800000"/>
              <a:headEnd/>
              <a:tailEnd/>
            </a:ln>
            <a:effectLst/>
          </p:spPr>
          <p:txBody>
            <a:bodyPr lIns="63500" tIns="133200" rIns="63500" bIns="133200">
              <a:spAutoFit/>
            </a:bodyPr>
            <a:lstStyle/>
            <a:p>
              <a:pPr marL="609600" indent="-609600" algn="l">
                <a:lnSpc>
                  <a:spcPct val="75000"/>
                </a:lnSpc>
                <a:spcBef>
                  <a:spcPct val="65000"/>
                </a:spcBef>
                <a:buClr>
                  <a:srgbClr val="FF0000"/>
                </a:buClr>
                <a:buSzPct val="100000"/>
                <a:buFont typeface="+mj-ea"/>
                <a:buAutoNum type="ea1JpnChsDbPeriod"/>
              </a:pPr>
              <a:r>
                <a:rPr lang="zh-CN" altLang="en-US" sz="2400" b="1" dirty="0" smtClean="0">
                  <a:solidFill>
                    <a:schemeClr val="accent2"/>
                  </a:solidFill>
                  <a:ea typeface="宋体" pitchFamily="2" charset="-122"/>
                </a:rPr>
                <a:t>总线</a:t>
              </a:r>
              <a:r>
                <a:rPr lang="zh-CN" altLang="en-US" sz="2400" b="1" dirty="0">
                  <a:solidFill>
                    <a:schemeClr val="accent2"/>
                  </a:solidFill>
                  <a:ea typeface="宋体" pitchFamily="2" charset="-122"/>
                </a:rPr>
                <a:t>的仲裁</a:t>
              </a:r>
              <a:endParaRPr lang="en-US" altLang="zh-CN" sz="2400" b="1" dirty="0">
                <a:solidFill>
                  <a:schemeClr val="accent2"/>
                </a:solidFill>
                <a:ea typeface="宋体" pitchFamily="2" charset="-122"/>
              </a:endParaRP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接口</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chemeClr val="tx1"/>
                  </a:solidFill>
                  <a:ea typeface="宋体" pitchFamily="2" charset="-122"/>
                </a:rPr>
                <a:t>程序查询</a:t>
              </a: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chemeClr val="tx1"/>
                  </a:solidFill>
                  <a:ea typeface="宋体" pitchFamily="2" charset="-122"/>
                </a:rPr>
                <a:t>中断与中断</a:t>
              </a: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tx1"/>
                  </a:solidFill>
                  <a:ea typeface="宋体" pitchFamily="2" charset="-122"/>
                </a:rPr>
                <a:t>DMA I/O</a:t>
              </a:r>
              <a:r>
                <a:rPr lang="zh-CN" altLang="en-US" sz="2400" b="1" dirty="0" smtClean="0">
                  <a:solidFill>
                    <a:schemeClr val="tx1"/>
                  </a:solidFill>
                  <a:ea typeface="宋体" pitchFamily="2" charset="-122"/>
                </a:rPr>
                <a:t>方式</a:t>
              </a:r>
              <a:endParaRPr lang="zh-CN" altLang="en-US" sz="2400" b="1" dirty="0">
                <a:solidFill>
                  <a:schemeClr val="tx1"/>
                </a:solidFill>
                <a:ea typeface="宋体"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44526" y="369165"/>
            <a:ext cx="5257800" cy="372603"/>
          </a:xfrm>
        </p:spPr>
        <p:txBody>
          <a:bodyPr/>
          <a:lstStyle/>
          <a:p>
            <a:r>
              <a:rPr lang="en-US" altLang="zh-CN" dirty="0" smtClean="0"/>
              <a:t>2 </a:t>
            </a:r>
            <a:r>
              <a:rPr lang="en-US" altLang="zh-CN" dirty="0"/>
              <a:t>I/O</a:t>
            </a:r>
            <a:r>
              <a:rPr lang="zh-CN" altLang="en-US" dirty="0"/>
              <a:t>接口</a:t>
            </a:r>
          </a:p>
        </p:txBody>
      </p:sp>
      <p:sp>
        <p:nvSpPr>
          <p:cNvPr id="5" name="标题 1">
            <a:extLst>
              <a:ext uri="{FF2B5EF4-FFF2-40B4-BE49-F238E27FC236}">
                <a16:creationId xmlns:a16="http://schemas.microsoft.com/office/drawing/2014/main" id="{C37F015C-4340-419A-B4D3-29874C2C954F}"/>
              </a:ext>
            </a:extLst>
          </p:cNvPr>
          <p:cNvSpPr txBox="1">
            <a:spLocks/>
          </p:cNvSpPr>
          <p:nvPr/>
        </p:nvSpPr>
        <p:spPr>
          <a:xfrm>
            <a:off x="255704" y="930054"/>
            <a:ext cx="258343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2E4E7E"/>
                </a:solidFill>
                <a:uLnTx/>
                <a:uFillTx/>
                <a:latin typeface="微软雅黑" panose="020B0503020204020204" pitchFamily="34" charset="-122"/>
                <a:ea typeface="微软雅黑" panose="020B0503020204020204" pitchFamily="34" charset="-122"/>
                <a:cs typeface="+mj-cs"/>
              </a:rPr>
              <a:t>总线与三态门</a:t>
            </a:r>
            <a:endParaRPr kumimoji="0" lang="zh-CN" altLang="en-US" sz="2800" b="0" i="0" u="none" strike="noStrike" kern="1200" cap="none" spc="0" normalizeH="0" baseline="0" noProof="0" dirty="0">
              <a:ln>
                <a:noFill/>
              </a:ln>
              <a:solidFill>
                <a:srgbClr val="2E4E7E"/>
              </a:solidFill>
              <a:uLnTx/>
              <a:uFillTx/>
              <a:latin typeface="微软雅黑" panose="020B0503020204020204" pitchFamily="34" charset="-122"/>
              <a:ea typeface="微软雅黑" panose="020B0503020204020204" pitchFamily="34" charset="-122"/>
              <a:cs typeface="+mj-cs"/>
            </a:endParaRPr>
          </a:p>
        </p:txBody>
      </p:sp>
      <p:grpSp>
        <p:nvGrpSpPr>
          <p:cNvPr id="6" name="组合 5">
            <a:extLst>
              <a:ext uri="{FF2B5EF4-FFF2-40B4-BE49-F238E27FC236}">
                <a16:creationId xmlns:a16="http://schemas.microsoft.com/office/drawing/2014/main" id="{21FA3C09-C42C-480C-991E-0A6525B853DF}"/>
              </a:ext>
            </a:extLst>
          </p:cNvPr>
          <p:cNvGrpSpPr/>
          <p:nvPr/>
        </p:nvGrpSpPr>
        <p:grpSpPr>
          <a:xfrm>
            <a:off x="2718732" y="1316508"/>
            <a:ext cx="7409716" cy="1392412"/>
            <a:chOff x="2225751" y="1835868"/>
            <a:chExt cx="7409716" cy="1392412"/>
          </a:xfrm>
        </p:grpSpPr>
        <p:grpSp>
          <p:nvGrpSpPr>
            <p:cNvPr id="7" name="组合 6">
              <a:extLst>
                <a:ext uri="{FF2B5EF4-FFF2-40B4-BE49-F238E27FC236}">
                  <a16:creationId xmlns:a16="http://schemas.microsoft.com/office/drawing/2014/main" id="{9955541E-3AC4-467F-8120-B9326C5301BF}"/>
                </a:ext>
              </a:extLst>
            </p:cNvPr>
            <p:cNvGrpSpPr/>
            <p:nvPr/>
          </p:nvGrpSpPr>
          <p:grpSpPr>
            <a:xfrm>
              <a:off x="4893237" y="1835868"/>
              <a:ext cx="2092376" cy="1392412"/>
              <a:chOff x="5653696" y="3849839"/>
              <a:chExt cx="2092376" cy="1392412"/>
            </a:xfrm>
          </p:grpSpPr>
          <p:sp>
            <p:nvSpPr>
              <p:cNvPr id="28" name="文本框 27">
                <a:extLst>
                  <a:ext uri="{FF2B5EF4-FFF2-40B4-BE49-F238E27FC236}">
                    <a16:creationId xmlns:a16="http://schemas.microsoft.com/office/drawing/2014/main" id="{6D0782D5-005B-4A6C-BF28-F20198ED00A4}"/>
                  </a:ext>
                </a:extLst>
              </p:cNvPr>
              <p:cNvSpPr txBox="1"/>
              <p:nvPr/>
            </p:nvSpPr>
            <p:spPr>
              <a:xfrm>
                <a:off x="7022797" y="4518656"/>
                <a:ext cx="72327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Q=A</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29" name="等腰三角形 28">
                <a:extLst>
                  <a:ext uri="{FF2B5EF4-FFF2-40B4-BE49-F238E27FC236}">
                    <a16:creationId xmlns:a16="http://schemas.microsoft.com/office/drawing/2014/main" id="{B6222BEB-92A1-43D6-9FFB-64501E6582BB}"/>
                  </a:ext>
                </a:extLst>
              </p:cNvPr>
              <p:cNvSpPr/>
              <p:nvPr/>
            </p:nvSpPr>
            <p:spPr>
              <a:xfrm rot="5400000" flipH="1">
                <a:off x="6246853" y="4496776"/>
                <a:ext cx="770675" cy="720276"/>
              </a:xfrm>
              <a:prstGeom prst="triangle">
                <a:avLst/>
              </a:prstGeom>
              <a:solidFill>
                <a:srgbClr val="ED7D31">
                  <a:lumMod val="20000"/>
                  <a:lumOff val="80000"/>
                </a:srgb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Segoe UI Black" panose="020B0A02040204020203" pitchFamily="34" charset="0"/>
                  <a:ea typeface="微软雅黑"/>
                  <a:cs typeface="Segoe UI Black" panose="020B0A02040204020203" pitchFamily="34" charset="0"/>
                </a:endParaRPr>
              </a:p>
            </p:txBody>
          </p:sp>
          <p:sp>
            <p:nvSpPr>
              <p:cNvPr id="30" name="圆角矩形 57">
                <a:extLst>
                  <a:ext uri="{FF2B5EF4-FFF2-40B4-BE49-F238E27FC236}">
                    <a16:creationId xmlns:a16="http://schemas.microsoft.com/office/drawing/2014/main" id="{02A6FA4E-6559-4938-918C-20B066C1B2B3}"/>
                  </a:ext>
                </a:extLst>
              </p:cNvPr>
              <p:cNvSpPr/>
              <p:nvPr/>
            </p:nvSpPr>
            <p:spPr>
              <a:xfrm>
                <a:off x="6350217" y="4746039"/>
                <a:ext cx="327104" cy="217287"/>
              </a:xfrm>
              <a:prstGeom prst="roundRect">
                <a:avLst>
                  <a:gd name="adj" fmla="val 6762"/>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sp>
            <p:nvSpPr>
              <p:cNvPr id="31" name="椭圆 30">
                <a:extLst>
                  <a:ext uri="{FF2B5EF4-FFF2-40B4-BE49-F238E27FC236}">
                    <a16:creationId xmlns:a16="http://schemas.microsoft.com/office/drawing/2014/main" id="{3131210E-6981-4F6F-93C3-1EBEC6FE1469}"/>
                  </a:ext>
                </a:extLst>
              </p:cNvPr>
              <p:cNvSpPr/>
              <p:nvPr/>
            </p:nvSpPr>
            <p:spPr>
              <a:xfrm>
                <a:off x="6580917" y="4835452"/>
                <a:ext cx="38574" cy="38574"/>
              </a:xfrm>
              <a:prstGeom prst="ellipse">
                <a:avLst/>
              </a:prstGeom>
              <a:solidFill>
                <a:srgbClr val="E7E6E6">
                  <a:lumMod val="75000"/>
                </a:srgbClr>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cxnSp>
            <p:nvCxnSpPr>
              <p:cNvPr id="32" name="直接连接符 31">
                <a:extLst>
                  <a:ext uri="{FF2B5EF4-FFF2-40B4-BE49-F238E27FC236}">
                    <a16:creationId xmlns:a16="http://schemas.microsoft.com/office/drawing/2014/main" id="{98212283-B6E6-42E0-95A2-12CB6C894E8B}"/>
                  </a:ext>
                </a:extLst>
              </p:cNvPr>
              <p:cNvCxnSpPr/>
              <p:nvPr/>
            </p:nvCxnSpPr>
            <p:spPr>
              <a:xfrm>
                <a:off x="6430265" y="4853006"/>
                <a:ext cx="140620" cy="0"/>
              </a:xfrm>
              <a:prstGeom prst="line">
                <a:avLst/>
              </a:prstGeom>
              <a:noFill/>
              <a:ln w="34925" cap="rnd" cmpd="sng" algn="ctr">
                <a:solidFill>
                  <a:srgbClr val="FF0000"/>
                </a:solidFill>
                <a:prstDash val="solid"/>
                <a:miter lim="800000"/>
                <a:tailEnd type="none"/>
              </a:ln>
              <a:effectLst/>
            </p:spPr>
          </p:cxnSp>
          <p:sp>
            <p:nvSpPr>
              <p:cNvPr id="33" name="椭圆 32">
                <a:extLst>
                  <a:ext uri="{FF2B5EF4-FFF2-40B4-BE49-F238E27FC236}">
                    <a16:creationId xmlns:a16="http://schemas.microsoft.com/office/drawing/2014/main" id="{2FE949B7-D8DC-4050-964F-C0AD917F3B5A}"/>
                  </a:ext>
                </a:extLst>
              </p:cNvPr>
              <p:cNvSpPr/>
              <p:nvPr/>
            </p:nvSpPr>
            <p:spPr>
              <a:xfrm>
                <a:off x="6380685" y="4835452"/>
                <a:ext cx="38574" cy="38574"/>
              </a:xfrm>
              <a:prstGeom prst="ellipse">
                <a:avLst/>
              </a:prstGeom>
              <a:solidFill>
                <a:srgbClr val="E7E6E6">
                  <a:lumMod val="75000"/>
                </a:srgbClr>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cxnSp>
            <p:nvCxnSpPr>
              <p:cNvPr id="34" name="直接连接符 33">
                <a:extLst>
                  <a:ext uri="{FF2B5EF4-FFF2-40B4-BE49-F238E27FC236}">
                    <a16:creationId xmlns:a16="http://schemas.microsoft.com/office/drawing/2014/main" id="{8B9ED7AE-2B58-4C5C-9679-D4CCCFDB9F2B}"/>
                  </a:ext>
                </a:extLst>
              </p:cNvPr>
              <p:cNvCxnSpPr/>
              <p:nvPr/>
            </p:nvCxnSpPr>
            <p:spPr>
              <a:xfrm>
                <a:off x="6624253" y="4856916"/>
                <a:ext cx="1104186" cy="0"/>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35" name="直接连接符 34">
                <a:extLst>
                  <a:ext uri="{FF2B5EF4-FFF2-40B4-BE49-F238E27FC236}">
                    <a16:creationId xmlns:a16="http://schemas.microsoft.com/office/drawing/2014/main" id="{9E10891F-A7A9-4ACE-8920-472A1AC381C0}"/>
                  </a:ext>
                </a:extLst>
              </p:cNvPr>
              <p:cNvCxnSpPr/>
              <p:nvPr/>
            </p:nvCxnSpPr>
            <p:spPr>
              <a:xfrm>
                <a:off x="5658870" y="4853505"/>
                <a:ext cx="720812"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36" name="直接连接符 35">
                <a:extLst>
                  <a:ext uri="{FF2B5EF4-FFF2-40B4-BE49-F238E27FC236}">
                    <a16:creationId xmlns:a16="http://schemas.microsoft.com/office/drawing/2014/main" id="{FA37BB8D-A0CB-4B6B-9511-FEE5C74D23AD}"/>
                  </a:ext>
                </a:extLst>
              </p:cNvPr>
              <p:cNvCxnSpPr/>
              <p:nvPr/>
            </p:nvCxnSpPr>
            <p:spPr>
              <a:xfrm flipV="1">
                <a:off x="6500575" y="4206033"/>
                <a:ext cx="0" cy="625247"/>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37" name="文本框 36">
                <a:extLst>
                  <a:ext uri="{FF2B5EF4-FFF2-40B4-BE49-F238E27FC236}">
                    <a16:creationId xmlns:a16="http://schemas.microsoft.com/office/drawing/2014/main" id="{D38255B0-69D9-4833-BE3E-83622A335D23}"/>
                  </a:ext>
                </a:extLst>
              </p:cNvPr>
              <p:cNvSpPr txBox="1"/>
              <p:nvPr/>
            </p:nvSpPr>
            <p:spPr>
              <a:xfrm>
                <a:off x="5653696" y="4504694"/>
                <a:ext cx="357790"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A</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ED35482-2157-4312-8597-E46558CB3713}"/>
                  </a:ext>
                </a:extLst>
              </p:cNvPr>
              <p:cNvSpPr txBox="1"/>
              <p:nvPr/>
            </p:nvSpPr>
            <p:spPr>
              <a:xfrm>
                <a:off x="5927275" y="3849839"/>
                <a:ext cx="1274708"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Enable=1</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F26FFE81-7A76-426B-81AE-B3CA13B31FF3}"/>
                </a:ext>
              </a:extLst>
            </p:cNvPr>
            <p:cNvGrpSpPr/>
            <p:nvPr/>
          </p:nvGrpSpPr>
          <p:grpSpPr>
            <a:xfrm>
              <a:off x="7560724" y="1835868"/>
              <a:ext cx="2074743" cy="1392412"/>
              <a:chOff x="8281442" y="3862977"/>
              <a:chExt cx="2074743" cy="1392412"/>
            </a:xfrm>
          </p:grpSpPr>
          <p:sp>
            <p:nvSpPr>
              <p:cNvPr id="17" name="文本框 16">
                <a:extLst>
                  <a:ext uri="{FF2B5EF4-FFF2-40B4-BE49-F238E27FC236}">
                    <a16:creationId xmlns:a16="http://schemas.microsoft.com/office/drawing/2014/main" id="{E25CCAD3-AD42-4868-9973-88FC9C16302B}"/>
                  </a:ext>
                </a:extLst>
              </p:cNvPr>
              <p:cNvSpPr txBox="1"/>
              <p:nvPr/>
            </p:nvSpPr>
            <p:spPr>
              <a:xfrm>
                <a:off x="9650543" y="4531794"/>
                <a:ext cx="700833"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rPr>
                  <a:t>Q=Z</a:t>
                </a:r>
                <a:endParaRPr kumimoji="0" lang="zh-CN" altLang="en-US" sz="1800" b="1" i="0" u="none" strike="noStrike" kern="0" cap="none" spc="0" normalizeH="0" baseline="0" noProof="0" dirty="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18" name="等腰三角形 17">
                <a:extLst>
                  <a:ext uri="{FF2B5EF4-FFF2-40B4-BE49-F238E27FC236}">
                    <a16:creationId xmlns:a16="http://schemas.microsoft.com/office/drawing/2014/main" id="{88FCCDF0-07A2-4783-B5F2-D05312E4E182}"/>
                  </a:ext>
                </a:extLst>
              </p:cNvPr>
              <p:cNvSpPr/>
              <p:nvPr/>
            </p:nvSpPr>
            <p:spPr>
              <a:xfrm rot="5400000" flipH="1">
                <a:off x="8874599" y="4509914"/>
                <a:ext cx="770675" cy="720276"/>
              </a:xfrm>
              <a:prstGeom prst="triangle">
                <a:avLst/>
              </a:prstGeom>
              <a:solidFill>
                <a:srgbClr val="ED7D31">
                  <a:lumMod val="20000"/>
                  <a:lumOff val="80000"/>
                </a:srgb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Segoe UI Black" panose="020B0A02040204020203" pitchFamily="34" charset="0"/>
                  <a:ea typeface="微软雅黑"/>
                  <a:cs typeface="Segoe UI Black" panose="020B0A02040204020203" pitchFamily="34" charset="0"/>
                </a:endParaRPr>
              </a:p>
            </p:txBody>
          </p:sp>
          <p:sp>
            <p:nvSpPr>
              <p:cNvPr id="19" name="圆角矩形 84">
                <a:extLst>
                  <a:ext uri="{FF2B5EF4-FFF2-40B4-BE49-F238E27FC236}">
                    <a16:creationId xmlns:a16="http://schemas.microsoft.com/office/drawing/2014/main" id="{10FADEF7-C7BE-403D-B70A-CA1ECD4AD877}"/>
                  </a:ext>
                </a:extLst>
              </p:cNvPr>
              <p:cNvSpPr/>
              <p:nvPr/>
            </p:nvSpPr>
            <p:spPr>
              <a:xfrm>
                <a:off x="8977963" y="4759177"/>
                <a:ext cx="327104" cy="217287"/>
              </a:xfrm>
              <a:prstGeom prst="roundRect">
                <a:avLst>
                  <a:gd name="adj" fmla="val 6762"/>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21B9A24B-205A-47F0-8BCE-1EDD9D4423C3}"/>
                  </a:ext>
                </a:extLst>
              </p:cNvPr>
              <p:cNvSpPr/>
              <p:nvPr/>
            </p:nvSpPr>
            <p:spPr>
              <a:xfrm>
                <a:off x="9208663" y="4848590"/>
                <a:ext cx="38574" cy="38574"/>
              </a:xfrm>
              <a:prstGeom prst="ellipse">
                <a:avLst/>
              </a:prstGeom>
              <a:solidFill>
                <a:srgbClr val="E7E6E6">
                  <a:lumMod val="75000"/>
                </a:srgbClr>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cxnSp>
            <p:nvCxnSpPr>
              <p:cNvPr id="21" name="直接连接符 20">
                <a:extLst>
                  <a:ext uri="{FF2B5EF4-FFF2-40B4-BE49-F238E27FC236}">
                    <a16:creationId xmlns:a16="http://schemas.microsoft.com/office/drawing/2014/main" id="{47E2CB5B-789C-4BAD-AED8-B8F01ED6760D}"/>
                  </a:ext>
                </a:extLst>
              </p:cNvPr>
              <p:cNvCxnSpPr/>
              <p:nvPr/>
            </p:nvCxnSpPr>
            <p:spPr>
              <a:xfrm rot="19800000" flipH="1" flipV="1">
                <a:off x="9047019" y="4816799"/>
                <a:ext cx="156301" cy="11906"/>
              </a:xfrm>
              <a:prstGeom prst="line">
                <a:avLst/>
              </a:prstGeom>
              <a:noFill/>
              <a:ln w="34925" cap="rnd" cmpd="sng" algn="ctr">
                <a:solidFill>
                  <a:srgbClr val="FF0000"/>
                </a:solidFill>
                <a:prstDash val="solid"/>
                <a:miter lim="800000"/>
                <a:tailEnd type="none"/>
              </a:ln>
              <a:effectLst/>
            </p:spPr>
          </p:cxnSp>
          <p:sp>
            <p:nvSpPr>
              <p:cNvPr id="22" name="椭圆 21">
                <a:extLst>
                  <a:ext uri="{FF2B5EF4-FFF2-40B4-BE49-F238E27FC236}">
                    <a16:creationId xmlns:a16="http://schemas.microsoft.com/office/drawing/2014/main" id="{A858640F-5FDF-4A2C-9C0A-985A8E494B7E}"/>
                  </a:ext>
                </a:extLst>
              </p:cNvPr>
              <p:cNvSpPr/>
              <p:nvPr/>
            </p:nvSpPr>
            <p:spPr>
              <a:xfrm>
                <a:off x="9008431" y="4848590"/>
                <a:ext cx="38574" cy="38574"/>
              </a:xfrm>
              <a:prstGeom prst="ellipse">
                <a:avLst/>
              </a:prstGeom>
              <a:solidFill>
                <a:srgbClr val="E7E6E6">
                  <a:lumMod val="75000"/>
                </a:srgbClr>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4C118C90-2030-4E0C-B87E-CC5F02805321}"/>
                  </a:ext>
                </a:extLst>
              </p:cNvPr>
              <p:cNvCxnSpPr/>
              <p:nvPr/>
            </p:nvCxnSpPr>
            <p:spPr>
              <a:xfrm>
                <a:off x="9251999" y="4870054"/>
                <a:ext cx="1104186" cy="0"/>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24" name="直接连接符 23">
                <a:extLst>
                  <a:ext uri="{FF2B5EF4-FFF2-40B4-BE49-F238E27FC236}">
                    <a16:creationId xmlns:a16="http://schemas.microsoft.com/office/drawing/2014/main" id="{462B39E3-B35F-46E2-8501-C2610676EE46}"/>
                  </a:ext>
                </a:extLst>
              </p:cNvPr>
              <p:cNvCxnSpPr/>
              <p:nvPr/>
            </p:nvCxnSpPr>
            <p:spPr>
              <a:xfrm>
                <a:off x="8286616" y="4866643"/>
                <a:ext cx="720812"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25" name="直接连接符 24">
                <a:extLst>
                  <a:ext uri="{FF2B5EF4-FFF2-40B4-BE49-F238E27FC236}">
                    <a16:creationId xmlns:a16="http://schemas.microsoft.com/office/drawing/2014/main" id="{6A6541CC-E471-4300-966E-0210436E1720}"/>
                  </a:ext>
                </a:extLst>
              </p:cNvPr>
              <p:cNvCxnSpPr/>
              <p:nvPr/>
            </p:nvCxnSpPr>
            <p:spPr>
              <a:xfrm flipV="1">
                <a:off x="9131001" y="4219171"/>
                <a:ext cx="0" cy="579414"/>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26" name="文本框 25">
                <a:extLst>
                  <a:ext uri="{FF2B5EF4-FFF2-40B4-BE49-F238E27FC236}">
                    <a16:creationId xmlns:a16="http://schemas.microsoft.com/office/drawing/2014/main" id="{8847AF89-7CE9-4183-A439-FE8C151D44ED}"/>
                  </a:ext>
                </a:extLst>
              </p:cNvPr>
              <p:cNvSpPr txBox="1"/>
              <p:nvPr/>
            </p:nvSpPr>
            <p:spPr>
              <a:xfrm>
                <a:off x="8281442" y="4517832"/>
                <a:ext cx="357790"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A</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2C7AFED3-4146-493F-966C-BE794D59593E}"/>
                  </a:ext>
                </a:extLst>
              </p:cNvPr>
              <p:cNvSpPr txBox="1"/>
              <p:nvPr/>
            </p:nvSpPr>
            <p:spPr>
              <a:xfrm>
                <a:off x="8555021" y="3862977"/>
                <a:ext cx="1274708"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Enable=0</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5F5794DE-D018-493F-8224-4EC257CBF297}"/>
                </a:ext>
              </a:extLst>
            </p:cNvPr>
            <p:cNvGrpSpPr/>
            <p:nvPr/>
          </p:nvGrpSpPr>
          <p:grpSpPr>
            <a:xfrm>
              <a:off x="2225751" y="1835868"/>
              <a:ext cx="2074743" cy="1392412"/>
              <a:chOff x="8281442" y="3862977"/>
              <a:chExt cx="2074743" cy="1392412"/>
            </a:xfrm>
          </p:grpSpPr>
          <p:cxnSp>
            <p:nvCxnSpPr>
              <p:cNvPr id="10" name="直接连接符 9">
                <a:extLst>
                  <a:ext uri="{FF2B5EF4-FFF2-40B4-BE49-F238E27FC236}">
                    <a16:creationId xmlns:a16="http://schemas.microsoft.com/office/drawing/2014/main" id="{43A2B506-2FD7-493E-AAFD-859977D4FC3D}"/>
                  </a:ext>
                </a:extLst>
              </p:cNvPr>
              <p:cNvCxnSpPr/>
              <p:nvPr/>
            </p:nvCxnSpPr>
            <p:spPr>
              <a:xfrm flipV="1">
                <a:off x="9128321" y="4219173"/>
                <a:ext cx="0" cy="483325"/>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1" name="文本框 10">
                <a:extLst>
                  <a:ext uri="{FF2B5EF4-FFF2-40B4-BE49-F238E27FC236}">
                    <a16:creationId xmlns:a16="http://schemas.microsoft.com/office/drawing/2014/main" id="{3DE2C8F8-A4F4-42AF-AB90-B4310F26A247}"/>
                  </a:ext>
                </a:extLst>
              </p:cNvPr>
              <p:cNvSpPr txBox="1"/>
              <p:nvPr/>
            </p:nvSpPr>
            <p:spPr>
              <a:xfrm>
                <a:off x="9853740" y="4531794"/>
                <a:ext cx="372218"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Q</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12" name="等腰三角形 11">
                <a:extLst>
                  <a:ext uri="{FF2B5EF4-FFF2-40B4-BE49-F238E27FC236}">
                    <a16:creationId xmlns:a16="http://schemas.microsoft.com/office/drawing/2014/main" id="{F63C3C6F-606D-469B-BDE9-F6B812A78801}"/>
                  </a:ext>
                </a:extLst>
              </p:cNvPr>
              <p:cNvSpPr/>
              <p:nvPr/>
            </p:nvSpPr>
            <p:spPr>
              <a:xfrm rot="5400000" flipH="1">
                <a:off x="8874599" y="4509914"/>
                <a:ext cx="770675" cy="720276"/>
              </a:xfrm>
              <a:prstGeom prst="triangle">
                <a:avLst/>
              </a:prstGeom>
              <a:solidFill>
                <a:srgbClr val="ED7D31">
                  <a:lumMod val="20000"/>
                  <a:lumOff val="80000"/>
                </a:srgb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Segoe UI Black" panose="020B0A02040204020203" pitchFamily="34" charset="0"/>
                  <a:ea typeface="微软雅黑"/>
                  <a:cs typeface="Segoe UI Black" panose="020B0A02040204020203" pitchFamily="34" charset="0"/>
                </a:endParaRPr>
              </a:p>
            </p:txBody>
          </p:sp>
          <p:cxnSp>
            <p:nvCxnSpPr>
              <p:cNvPr id="13" name="直接连接符 12">
                <a:extLst>
                  <a:ext uri="{FF2B5EF4-FFF2-40B4-BE49-F238E27FC236}">
                    <a16:creationId xmlns:a16="http://schemas.microsoft.com/office/drawing/2014/main" id="{132DC568-6678-490F-9D39-5FA26D4CB3EE}"/>
                  </a:ext>
                </a:extLst>
              </p:cNvPr>
              <p:cNvCxnSpPr>
                <a:stCxn id="12" idx="0"/>
              </p:cNvCxnSpPr>
              <p:nvPr/>
            </p:nvCxnSpPr>
            <p:spPr>
              <a:xfrm>
                <a:off x="9620075" y="4870052"/>
                <a:ext cx="736110" cy="2"/>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4" name="直接连接符 13">
                <a:extLst>
                  <a:ext uri="{FF2B5EF4-FFF2-40B4-BE49-F238E27FC236}">
                    <a16:creationId xmlns:a16="http://schemas.microsoft.com/office/drawing/2014/main" id="{FE8A9166-C194-4912-8723-C417D9903262}"/>
                  </a:ext>
                </a:extLst>
              </p:cNvPr>
              <p:cNvCxnSpPr>
                <a:endCxn id="12" idx="3"/>
              </p:cNvCxnSpPr>
              <p:nvPr/>
            </p:nvCxnSpPr>
            <p:spPr>
              <a:xfrm>
                <a:off x="8286616" y="4866643"/>
                <a:ext cx="613183" cy="3409"/>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5" name="文本框 14">
                <a:extLst>
                  <a:ext uri="{FF2B5EF4-FFF2-40B4-BE49-F238E27FC236}">
                    <a16:creationId xmlns:a16="http://schemas.microsoft.com/office/drawing/2014/main" id="{2569F655-E98E-41EE-B2E3-55BC74443E2B}"/>
                  </a:ext>
                </a:extLst>
              </p:cNvPr>
              <p:cNvSpPr txBox="1"/>
              <p:nvPr/>
            </p:nvSpPr>
            <p:spPr>
              <a:xfrm>
                <a:off x="8281442" y="4517832"/>
                <a:ext cx="357790"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A</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AE6BF29-1859-476E-AE88-45B47A3577F2}"/>
                  </a:ext>
                </a:extLst>
              </p:cNvPr>
              <p:cNvSpPr txBox="1"/>
              <p:nvPr/>
            </p:nvSpPr>
            <p:spPr>
              <a:xfrm>
                <a:off x="8688371" y="3862977"/>
                <a:ext cx="955711"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rPr>
                  <a:t>Enable</a:t>
                </a:r>
                <a:endParaRPr kumimoji="0" lang="zh-CN" altLang="en-US" sz="1800" b="1" i="0" u="none" strike="noStrike" kern="0" cap="none" spc="0" normalizeH="0" baseline="0" noProof="0" smtClean="0">
                  <a:ln>
                    <a:noFill/>
                  </a:ln>
                  <a:solidFill>
                    <a:srgbClr val="0066FF"/>
                  </a:solidFill>
                  <a:effectLst/>
                  <a:uLnTx/>
                  <a:uFillTx/>
                  <a:latin typeface="微软雅黑" panose="020B0503020204020204" pitchFamily="34" charset="-122"/>
                  <a:ea typeface="微软雅黑" panose="020B0503020204020204" pitchFamily="34" charset="-122"/>
                </a:endParaRPr>
              </a:p>
            </p:txBody>
          </p:sp>
        </p:grpSp>
      </p:grpSp>
      <p:grpSp>
        <p:nvGrpSpPr>
          <p:cNvPr id="78" name="组合 77">
            <a:extLst>
              <a:ext uri="{FF2B5EF4-FFF2-40B4-BE49-F238E27FC236}">
                <a16:creationId xmlns:a16="http://schemas.microsoft.com/office/drawing/2014/main" id="{9A8D9E54-799B-45E4-8891-D470F024C34C}"/>
              </a:ext>
            </a:extLst>
          </p:cNvPr>
          <p:cNvGrpSpPr/>
          <p:nvPr/>
        </p:nvGrpSpPr>
        <p:grpSpPr>
          <a:xfrm>
            <a:off x="1294803" y="3131317"/>
            <a:ext cx="4104622" cy="1044690"/>
            <a:chOff x="7370749" y="2999559"/>
            <a:chExt cx="4104622" cy="1044690"/>
          </a:xfrm>
        </p:grpSpPr>
        <p:cxnSp>
          <p:nvCxnSpPr>
            <p:cNvPr id="79" name="直接连接符 78">
              <a:extLst>
                <a:ext uri="{FF2B5EF4-FFF2-40B4-BE49-F238E27FC236}">
                  <a16:creationId xmlns:a16="http://schemas.microsoft.com/office/drawing/2014/main" id="{E3D3F9F6-FD28-4E5C-B4AE-B1143D246E61}"/>
                </a:ext>
              </a:extLst>
            </p:cNvPr>
            <p:cNvCxnSpPr>
              <a:stCxn id="82" idx="3"/>
              <a:endCxn id="83" idx="1"/>
            </p:cNvCxnSpPr>
            <p:nvPr/>
          </p:nvCxnSpPr>
          <p:spPr>
            <a:xfrm>
              <a:off x="7860668" y="3646350"/>
              <a:ext cx="2059924" cy="0"/>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80" name="直接连接符 79">
              <a:extLst>
                <a:ext uri="{FF2B5EF4-FFF2-40B4-BE49-F238E27FC236}">
                  <a16:creationId xmlns:a16="http://schemas.microsoft.com/office/drawing/2014/main" id="{7CB632D2-5CE5-4701-A1F3-9237DDDFE516}"/>
                </a:ext>
              </a:extLst>
            </p:cNvPr>
            <p:cNvCxnSpPr/>
            <p:nvPr/>
          </p:nvCxnSpPr>
          <p:spPr>
            <a:xfrm flipV="1">
              <a:off x="8899960" y="3328559"/>
              <a:ext cx="0" cy="260992"/>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81" name="等腰三角形 80">
              <a:extLst>
                <a:ext uri="{FF2B5EF4-FFF2-40B4-BE49-F238E27FC236}">
                  <a16:creationId xmlns:a16="http://schemas.microsoft.com/office/drawing/2014/main" id="{CC6001E2-3EBA-4B23-8534-A3A59EEE3329}"/>
                </a:ext>
              </a:extLst>
            </p:cNvPr>
            <p:cNvSpPr/>
            <p:nvPr/>
          </p:nvSpPr>
          <p:spPr>
            <a:xfrm rot="5400000" flipH="1">
              <a:off x="8739588" y="3496467"/>
              <a:ext cx="320745" cy="299769"/>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4000"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82" name="圆角矩形 155">
              <a:extLst>
                <a:ext uri="{FF2B5EF4-FFF2-40B4-BE49-F238E27FC236}">
                  <a16:creationId xmlns:a16="http://schemas.microsoft.com/office/drawing/2014/main" id="{3A82946C-D7A0-4F36-AAC4-5EF9BD44565D}"/>
                </a:ext>
              </a:extLst>
            </p:cNvPr>
            <p:cNvSpPr/>
            <p:nvPr/>
          </p:nvSpPr>
          <p:spPr>
            <a:xfrm>
              <a:off x="7370749" y="3476499"/>
              <a:ext cx="489919" cy="339702"/>
            </a:xfrm>
            <a:prstGeom prst="roundRect">
              <a:avLst/>
            </a:prstGeom>
            <a:solidFill>
              <a:sysClr val="window" lastClr="FFFFFF"/>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endParaRPr kumimoji="0" lang="zh-CN" altLang="en-US"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3" name="圆角矩形 157">
              <a:extLst>
                <a:ext uri="{FF2B5EF4-FFF2-40B4-BE49-F238E27FC236}">
                  <a16:creationId xmlns:a16="http://schemas.microsoft.com/office/drawing/2014/main" id="{D9D862E7-88AD-4B0F-A66B-87CB87D660D8}"/>
                </a:ext>
              </a:extLst>
            </p:cNvPr>
            <p:cNvSpPr/>
            <p:nvPr/>
          </p:nvSpPr>
          <p:spPr>
            <a:xfrm>
              <a:off x="9920591" y="3476499"/>
              <a:ext cx="504207" cy="339702"/>
            </a:xfrm>
            <a:prstGeom prst="roundRect">
              <a:avLst/>
            </a:prstGeom>
            <a:solidFill>
              <a:sysClr val="window" lastClr="FFFFFF"/>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endParaRPr kumimoji="0" lang="zh-CN" altLang="en-US"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4" name="文本框 83">
              <a:extLst>
                <a:ext uri="{FF2B5EF4-FFF2-40B4-BE49-F238E27FC236}">
                  <a16:creationId xmlns:a16="http://schemas.microsoft.com/office/drawing/2014/main" id="{0E3A6FE5-0BB4-4824-95A7-270C2D76E246}"/>
                </a:ext>
              </a:extLst>
            </p:cNvPr>
            <p:cNvSpPr txBox="1"/>
            <p:nvPr/>
          </p:nvSpPr>
          <p:spPr>
            <a:xfrm rot="16200000">
              <a:off x="8699904" y="2945057"/>
              <a:ext cx="400110" cy="509114"/>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a:t>
              </a:r>
              <a:r>
                <a:rPr kumimoji="0" lang="en-US" altLang="zh-CN" sz="1400" b="1" i="0" u="none" strike="noStrike" kern="0" cap="none" spc="0" normalizeH="0" baseline="-2500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AB</a:t>
              </a:r>
              <a:endParaRPr kumimoji="0" lang="zh-CN" altLang="en-US" sz="1400" b="1" i="0" u="none" strike="noStrike" kern="0" cap="none" spc="0" normalizeH="0" baseline="-2500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内容占位符 134">
              <a:extLst>
                <a:ext uri="{FF2B5EF4-FFF2-40B4-BE49-F238E27FC236}">
                  <a16:creationId xmlns:a16="http://schemas.microsoft.com/office/drawing/2014/main" id="{B719C7D1-C5F1-465D-BF78-42710CE496C1}"/>
                </a:ext>
              </a:extLst>
            </p:cNvPr>
            <p:cNvSpPr txBox="1">
              <a:spLocks/>
            </p:cNvSpPr>
            <p:nvPr/>
          </p:nvSpPr>
          <p:spPr>
            <a:xfrm>
              <a:off x="10626435" y="3351469"/>
              <a:ext cx="848936" cy="692780"/>
            </a:xfrm>
            <a:prstGeom prst="rect">
              <a:avLst/>
            </a:prstGeom>
          </p:spPr>
          <p:txBody>
            <a:bodyPr vert="horz" lIns="91440" tIns="45720" rIns="91440" bIns="45720" rtlCol="0">
              <a:normAutofit/>
            </a:bodyPr>
            <a:lstStyle>
              <a:defPPr>
                <a:defRPr lang="en-US"/>
              </a:defPPr>
              <a:lvl1pPr marL="0" marR="0" lvl="0" indent="0" algn="just" defTabSz="914400" eaLnBrk="1" fontAlgn="auto" latinLnBrk="0" hangingPunct="1">
                <a:lnSpc>
                  <a:spcPct val="150000"/>
                </a:lnSpc>
                <a:spcBef>
                  <a:spcPts val="1000"/>
                </a:spcBef>
                <a:spcAft>
                  <a:spcPts val="0"/>
                </a:spcAft>
                <a:buClr>
                  <a:srgbClr val="FFC000"/>
                </a:buClr>
                <a:buSzTx/>
                <a:buFont typeface="Wingdings" panose="05000000000000000000" pitchFamily="2" charset="2"/>
                <a:buNone/>
                <a:tabLst/>
                <a:defRPr kumimoji="0" b="1" i="0" u="none" strike="noStrike" cap="none" spc="0" normalizeH="0" baseline="0">
                  <a:ln>
                    <a:noFill/>
                  </a:ln>
                  <a:solidFill>
                    <a:sysClr val="windowText" lastClr="000000"/>
                  </a:solidFill>
                  <a:effectLst/>
                  <a:uLnTx/>
                  <a:uFillTx/>
                  <a:latin typeface="微软雅黑" panose="020B0503020204020204" pitchFamily="34" charset="-122"/>
                  <a:ea typeface="微软雅黑" panose="020B0503020204020204" pitchFamily="34" charset="-122"/>
                </a:defRPr>
              </a:lvl1pPr>
              <a:lvl2pPr marL="812800" indent="-355600" algn="just" defTabSz="914400" eaLnBrk="1" latinLnBrk="0" hangingPunct="1">
                <a:lnSpc>
                  <a:spcPct val="150000"/>
                </a:lnSpc>
                <a:spcBef>
                  <a:spcPts val="500"/>
                </a:spcBef>
                <a:buClr>
                  <a:srgbClr val="FFC000"/>
                </a:buClr>
                <a:buFont typeface="Wingdings" panose="05000000000000000000" pitchFamily="2" charset="2"/>
                <a:buChar char="p"/>
                <a:defRPr>
                  <a:solidFill>
                    <a:srgbClr val="C00000"/>
                  </a:solidFill>
                  <a:latin typeface="微软雅黑" panose="020B0503020204020204" pitchFamily="34" charset="-122"/>
                  <a:ea typeface="微软雅黑" panose="020B0503020204020204" pitchFamily="34" charset="-122"/>
                </a:defRPr>
              </a:lvl2pPr>
              <a:lvl3pPr marL="1143000" indent="-228600" algn="just" defTabSz="914400" eaLnBrk="1" latinLnBrk="0" hangingPunct="1">
                <a:lnSpc>
                  <a:spcPct val="150000"/>
                </a:lnSpc>
                <a:spcBef>
                  <a:spcPts val="500"/>
                </a:spcBef>
                <a:buClr>
                  <a:srgbClr val="FFC000"/>
                </a:buClr>
                <a:buFont typeface="Wingdings" panose="05000000000000000000" pitchFamily="2" charset="2"/>
                <a:buChar char="u"/>
                <a:defRPr>
                  <a:solidFill>
                    <a:schemeClr val="tx1"/>
                  </a:solidFill>
                  <a:latin typeface="微软雅黑" panose="020B0503020204020204" pitchFamily="34" charset="-122"/>
                  <a:ea typeface="微软雅黑" panose="020B0503020204020204" pitchFamily="34" charset="-122"/>
                </a:defRPr>
              </a:lvl3pPr>
              <a:lvl4pPr marL="1600200" indent="-228600" algn="just" defTabSz="914400" eaLnBrk="1" latinLnBrk="0" hangingPunct="1">
                <a:lnSpc>
                  <a:spcPct val="150000"/>
                </a:lnSpc>
                <a:spcBef>
                  <a:spcPts val="5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gn="just" defTabSz="914400" eaLnBrk="1" latinLnBrk="0" hangingPunct="1">
                <a:lnSpc>
                  <a:spcPct val="150000"/>
                </a:lnSpc>
                <a:spcBef>
                  <a:spcPts val="5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defRPr sz="1800">
                  <a:solidFill>
                    <a:schemeClr val="tx1"/>
                  </a:solidFill>
                  <a:latin typeface="+mn-lt"/>
                </a:defRPr>
              </a:lvl6pPr>
              <a:lvl7pPr marL="2971800" indent="-228600">
                <a:lnSpc>
                  <a:spcPct val="90000"/>
                </a:lnSpc>
                <a:spcBef>
                  <a:spcPts val="500"/>
                </a:spcBef>
                <a:buFont typeface="Arial" panose="020B0604020202020204" pitchFamily="34" charset="0"/>
                <a:buChar char="•"/>
                <a:defRPr sz="1800">
                  <a:solidFill>
                    <a:schemeClr val="tx1"/>
                  </a:solidFill>
                  <a:latin typeface="+mn-lt"/>
                </a:defRPr>
              </a:lvl7pPr>
              <a:lvl8pPr marL="3429000" indent="-228600">
                <a:lnSpc>
                  <a:spcPct val="90000"/>
                </a:lnSpc>
                <a:spcBef>
                  <a:spcPts val="500"/>
                </a:spcBef>
                <a:buFont typeface="Arial" panose="020B0604020202020204" pitchFamily="34" charset="0"/>
                <a:buChar char="•"/>
                <a:defRPr sz="1800">
                  <a:solidFill>
                    <a:schemeClr val="tx1"/>
                  </a:solidFill>
                  <a:latin typeface="+mn-lt"/>
                </a:defRPr>
              </a:lvl8pPr>
              <a:lvl9pPr marL="3886200" indent="-228600">
                <a:lnSpc>
                  <a:spcPct val="90000"/>
                </a:lnSpc>
                <a:spcBef>
                  <a:spcPts val="500"/>
                </a:spcBef>
                <a:buFont typeface="Arial" panose="020B0604020202020204" pitchFamily="34" charset="0"/>
                <a:buChar char="•"/>
                <a:defRPr sz="1800">
                  <a:solidFill>
                    <a:schemeClr val="tx1"/>
                  </a:solidFill>
                  <a:latin typeface="+mn-lt"/>
                </a:defRPr>
              </a:lvl9pPr>
            </a:lstStyle>
            <a:p>
              <a:r>
                <a:rPr lang="zh-CN" altLang="en-US" dirty="0"/>
                <a:t>单向</a:t>
              </a:r>
            </a:p>
          </p:txBody>
        </p:sp>
      </p:grpSp>
      <p:grpSp>
        <p:nvGrpSpPr>
          <p:cNvPr id="86" name="组合 85">
            <a:extLst>
              <a:ext uri="{FF2B5EF4-FFF2-40B4-BE49-F238E27FC236}">
                <a16:creationId xmlns:a16="http://schemas.microsoft.com/office/drawing/2014/main" id="{5F505E45-838B-4696-86BA-10096D824260}"/>
              </a:ext>
            </a:extLst>
          </p:cNvPr>
          <p:cNvGrpSpPr/>
          <p:nvPr/>
        </p:nvGrpSpPr>
        <p:grpSpPr>
          <a:xfrm>
            <a:off x="1271464" y="4287327"/>
            <a:ext cx="4139573" cy="1989138"/>
            <a:chOff x="7347410" y="4155569"/>
            <a:chExt cx="4139573" cy="1989138"/>
          </a:xfrm>
        </p:grpSpPr>
        <p:cxnSp>
          <p:nvCxnSpPr>
            <p:cNvPr id="87" name="直接连接符 86">
              <a:extLst>
                <a:ext uri="{FF2B5EF4-FFF2-40B4-BE49-F238E27FC236}">
                  <a16:creationId xmlns:a16="http://schemas.microsoft.com/office/drawing/2014/main" id="{E3571378-0B1D-43C0-90DB-7E021204ACBF}"/>
                </a:ext>
              </a:extLst>
            </p:cNvPr>
            <p:cNvCxnSpPr/>
            <p:nvPr/>
          </p:nvCxnSpPr>
          <p:spPr>
            <a:xfrm flipH="1">
              <a:off x="8288440" y="5458527"/>
              <a:ext cx="1120337"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88" name="直接连接符 87">
              <a:extLst>
                <a:ext uri="{FF2B5EF4-FFF2-40B4-BE49-F238E27FC236}">
                  <a16:creationId xmlns:a16="http://schemas.microsoft.com/office/drawing/2014/main" id="{0D35C1FE-F4E0-4A5E-8247-BF1A483C8C1E}"/>
                </a:ext>
              </a:extLst>
            </p:cNvPr>
            <p:cNvCxnSpPr/>
            <p:nvPr/>
          </p:nvCxnSpPr>
          <p:spPr>
            <a:xfrm>
              <a:off x="8288440" y="4816953"/>
              <a:ext cx="1129879"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89" name="直接连接符 88">
              <a:extLst>
                <a:ext uri="{FF2B5EF4-FFF2-40B4-BE49-F238E27FC236}">
                  <a16:creationId xmlns:a16="http://schemas.microsoft.com/office/drawing/2014/main" id="{7E7FEEC3-3B26-4F31-9A63-99C57FED63D3}"/>
                </a:ext>
              </a:extLst>
            </p:cNvPr>
            <p:cNvCxnSpPr/>
            <p:nvPr/>
          </p:nvCxnSpPr>
          <p:spPr>
            <a:xfrm flipV="1">
              <a:off x="8853379" y="4491426"/>
              <a:ext cx="0" cy="260992"/>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90" name="等腰三角形 89">
              <a:extLst>
                <a:ext uri="{FF2B5EF4-FFF2-40B4-BE49-F238E27FC236}">
                  <a16:creationId xmlns:a16="http://schemas.microsoft.com/office/drawing/2014/main" id="{B1E180DD-A84A-4223-8615-097422452F31}"/>
                </a:ext>
              </a:extLst>
            </p:cNvPr>
            <p:cNvSpPr/>
            <p:nvPr/>
          </p:nvSpPr>
          <p:spPr>
            <a:xfrm rot="5400000" flipH="1">
              <a:off x="8693007" y="4673718"/>
              <a:ext cx="320745" cy="299769"/>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4000"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91" name="圆角矩形 161">
              <a:extLst>
                <a:ext uri="{FF2B5EF4-FFF2-40B4-BE49-F238E27FC236}">
                  <a16:creationId xmlns:a16="http://schemas.microsoft.com/office/drawing/2014/main" id="{126D1109-54FC-4186-93B8-DE66F55B9B25}"/>
                </a:ext>
              </a:extLst>
            </p:cNvPr>
            <p:cNvSpPr/>
            <p:nvPr/>
          </p:nvSpPr>
          <p:spPr>
            <a:xfrm>
              <a:off x="7347410" y="4969591"/>
              <a:ext cx="498471" cy="339702"/>
            </a:xfrm>
            <a:prstGeom prst="roundRect">
              <a:avLst/>
            </a:prstGeom>
            <a:solidFill>
              <a:sysClr val="window" lastClr="FFFFFF"/>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endParaRPr kumimoji="0" lang="zh-CN" altLang="en-US"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cxnSp>
          <p:nvCxnSpPr>
            <p:cNvPr id="92" name="直接连接符 91">
              <a:extLst>
                <a:ext uri="{FF2B5EF4-FFF2-40B4-BE49-F238E27FC236}">
                  <a16:creationId xmlns:a16="http://schemas.microsoft.com/office/drawing/2014/main" id="{B62CFEC7-86EE-49CA-9185-4B618F7E066C}"/>
                </a:ext>
              </a:extLst>
            </p:cNvPr>
            <p:cNvCxnSpPr/>
            <p:nvPr/>
          </p:nvCxnSpPr>
          <p:spPr>
            <a:xfrm flipH="1" flipV="1">
              <a:off x="8853380" y="5527542"/>
              <a:ext cx="0" cy="260992"/>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93" name="等腰三角形 92">
              <a:extLst>
                <a:ext uri="{FF2B5EF4-FFF2-40B4-BE49-F238E27FC236}">
                  <a16:creationId xmlns:a16="http://schemas.microsoft.com/office/drawing/2014/main" id="{F1CD923B-3559-4EA1-8B7D-18F66FADC6E1}"/>
                </a:ext>
              </a:extLst>
            </p:cNvPr>
            <p:cNvSpPr/>
            <p:nvPr/>
          </p:nvSpPr>
          <p:spPr>
            <a:xfrm rot="16200000">
              <a:off x="8693007" y="5309456"/>
              <a:ext cx="320745" cy="299769"/>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4000"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cxnSp>
          <p:nvCxnSpPr>
            <p:cNvPr id="94" name="直接连接符 93">
              <a:extLst>
                <a:ext uri="{FF2B5EF4-FFF2-40B4-BE49-F238E27FC236}">
                  <a16:creationId xmlns:a16="http://schemas.microsoft.com/office/drawing/2014/main" id="{6E13700E-60D5-47BE-B24F-3B4C72278C91}"/>
                </a:ext>
              </a:extLst>
            </p:cNvPr>
            <p:cNvCxnSpPr/>
            <p:nvPr/>
          </p:nvCxnSpPr>
          <p:spPr>
            <a:xfrm>
              <a:off x="7856671" y="5139443"/>
              <a:ext cx="430141" cy="0"/>
            </a:xfrm>
            <a:prstGeom prst="line">
              <a:avLst/>
            </a:prstGeom>
            <a:noFill/>
            <a:ln w="19050" cap="sq" cmpd="sng" algn="ctr">
              <a:solidFill>
                <a:sysClr val="windowText" lastClr="000000">
                  <a:lumMod val="95000"/>
                  <a:lumOff val="5000"/>
                </a:sysClr>
              </a:solidFill>
              <a:prstDash val="solid"/>
              <a:miter lim="800000"/>
              <a:headEnd type="triangle"/>
              <a:tailEnd type="triangle"/>
            </a:ln>
            <a:effectLst/>
          </p:spPr>
        </p:cxnSp>
        <p:cxnSp>
          <p:nvCxnSpPr>
            <p:cNvPr id="95" name="直接连接符 94">
              <a:extLst>
                <a:ext uri="{FF2B5EF4-FFF2-40B4-BE49-F238E27FC236}">
                  <a16:creationId xmlns:a16="http://schemas.microsoft.com/office/drawing/2014/main" id="{340DECFB-8F4C-4466-95FF-B05D434A3F56}"/>
                </a:ext>
              </a:extLst>
            </p:cNvPr>
            <p:cNvCxnSpPr/>
            <p:nvPr/>
          </p:nvCxnSpPr>
          <p:spPr>
            <a:xfrm flipV="1">
              <a:off x="8286812" y="4815771"/>
              <a:ext cx="0" cy="634126"/>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96" name="直接连接符 95">
              <a:extLst>
                <a:ext uri="{FF2B5EF4-FFF2-40B4-BE49-F238E27FC236}">
                  <a16:creationId xmlns:a16="http://schemas.microsoft.com/office/drawing/2014/main" id="{8F95D2E3-D384-4052-8E50-D09532EF9429}"/>
                </a:ext>
              </a:extLst>
            </p:cNvPr>
            <p:cNvCxnSpPr/>
            <p:nvPr/>
          </p:nvCxnSpPr>
          <p:spPr>
            <a:xfrm flipV="1">
              <a:off x="9418319" y="4819366"/>
              <a:ext cx="0" cy="637723"/>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97" name="文本框 96">
              <a:extLst>
                <a:ext uri="{FF2B5EF4-FFF2-40B4-BE49-F238E27FC236}">
                  <a16:creationId xmlns:a16="http://schemas.microsoft.com/office/drawing/2014/main" id="{4B1E6447-F7EB-4516-8EF8-1F912F442153}"/>
                </a:ext>
              </a:extLst>
            </p:cNvPr>
            <p:cNvSpPr txBox="1"/>
            <p:nvPr/>
          </p:nvSpPr>
          <p:spPr>
            <a:xfrm rot="16200000">
              <a:off x="8648553" y="5690095"/>
              <a:ext cx="400110" cy="509114"/>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a:t>
              </a:r>
              <a:r>
                <a:rPr kumimoji="0" lang="en-US" altLang="zh-CN" sz="1400" b="1" i="0" u="none" strike="noStrike" kern="0" cap="none" spc="0" normalizeH="0" baseline="-2500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a:t>
              </a:r>
              <a:endParaRPr kumimoji="0" lang="zh-CN" altLang="en-US" sz="1400" b="1" i="0" u="none" strike="noStrike" kern="0" cap="none" spc="0" normalizeH="0" baseline="-2500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8" name="直接连接符 97">
              <a:extLst>
                <a:ext uri="{FF2B5EF4-FFF2-40B4-BE49-F238E27FC236}">
                  <a16:creationId xmlns:a16="http://schemas.microsoft.com/office/drawing/2014/main" id="{C1296789-A177-4649-9943-3332DCAD70E2}"/>
                </a:ext>
              </a:extLst>
            </p:cNvPr>
            <p:cNvCxnSpPr>
              <a:cxnSpLocks/>
              <a:endCxn id="99" idx="1"/>
            </p:cNvCxnSpPr>
            <p:nvPr/>
          </p:nvCxnSpPr>
          <p:spPr>
            <a:xfrm>
              <a:off x="9408777" y="5139443"/>
              <a:ext cx="486537" cy="4905"/>
            </a:xfrm>
            <a:prstGeom prst="line">
              <a:avLst/>
            </a:prstGeom>
            <a:noFill/>
            <a:ln w="19050" cap="sq" cmpd="sng" algn="ctr">
              <a:solidFill>
                <a:sysClr val="windowText" lastClr="000000">
                  <a:lumMod val="95000"/>
                  <a:lumOff val="5000"/>
                </a:sysClr>
              </a:solidFill>
              <a:prstDash val="solid"/>
              <a:miter lim="800000"/>
              <a:headEnd type="triangle"/>
              <a:tailEnd type="triangle"/>
            </a:ln>
            <a:effectLst/>
          </p:spPr>
        </p:cxnSp>
        <p:sp>
          <p:nvSpPr>
            <p:cNvPr id="99" name="圆角矩形 71">
              <a:extLst>
                <a:ext uri="{FF2B5EF4-FFF2-40B4-BE49-F238E27FC236}">
                  <a16:creationId xmlns:a16="http://schemas.microsoft.com/office/drawing/2014/main" id="{3500E1FF-40FA-456E-8153-667A48CCC06F}"/>
                </a:ext>
              </a:extLst>
            </p:cNvPr>
            <p:cNvSpPr/>
            <p:nvPr/>
          </p:nvSpPr>
          <p:spPr>
            <a:xfrm>
              <a:off x="9895314" y="4974497"/>
              <a:ext cx="498471" cy="339702"/>
            </a:xfrm>
            <a:prstGeom prst="roundRect">
              <a:avLst/>
            </a:prstGeom>
            <a:solidFill>
              <a:sysClr val="window" lastClr="FFFFFF"/>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endParaRPr kumimoji="0" lang="zh-CN" altLang="en-US" sz="1050" b="1" i="0" u="none" strike="noStrike" kern="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00" name="内容占位符 134">
              <a:extLst>
                <a:ext uri="{FF2B5EF4-FFF2-40B4-BE49-F238E27FC236}">
                  <a16:creationId xmlns:a16="http://schemas.microsoft.com/office/drawing/2014/main" id="{69931D9D-E2F4-405D-BCB2-84988DF1B028}"/>
                </a:ext>
              </a:extLst>
            </p:cNvPr>
            <p:cNvSpPr txBox="1">
              <a:spLocks/>
            </p:cNvSpPr>
            <p:nvPr/>
          </p:nvSpPr>
          <p:spPr>
            <a:xfrm>
              <a:off x="10632213" y="4879437"/>
              <a:ext cx="854770" cy="717283"/>
            </a:xfrm>
            <a:prstGeom prst="rect">
              <a:avLst/>
            </a:prstGeom>
          </p:spPr>
          <p:txBody>
            <a:bodyPr vert="horz" lIns="91440" tIns="45720" rIns="91440" bIns="45720" rtlCol="0">
              <a:normAutofit/>
            </a:bodyPr>
            <a:lstStyle>
              <a:defPPr>
                <a:defRPr lang="en-US"/>
              </a:defPPr>
              <a:lvl1pPr marL="0" marR="0" lvl="0" indent="0" algn="just" defTabSz="914400" eaLnBrk="1" fontAlgn="auto" latinLnBrk="0" hangingPunct="1">
                <a:lnSpc>
                  <a:spcPct val="150000"/>
                </a:lnSpc>
                <a:spcBef>
                  <a:spcPts val="1000"/>
                </a:spcBef>
                <a:spcAft>
                  <a:spcPts val="0"/>
                </a:spcAft>
                <a:buClr>
                  <a:srgbClr val="FFC000"/>
                </a:buClr>
                <a:buSzTx/>
                <a:buFont typeface="Wingdings" panose="05000000000000000000" pitchFamily="2" charset="2"/>
                <a:buNone/>
                <a:tabLst/>
                <a:defRPr kumimoji="0" b="1" i="0" u="none" strike="noStrike" cap="none" spc="0" normalizeH="0" baseline="0">
                  <a:ln>
                    <a:noFill/>
                  </a:ln>
                  <a:solidFill>
                    <a:sysClr val="windowText" lastClr="000000"/>
                  </a:solidFill>
                  <a:effectLst/>
                  <a:uLnTx/>
                  <a:uFillTx/>
                  <a:latin typeface="微软雅黑" panose="020B0503020204020204" pitchFamily="34" charset="-122"/>
                  <a:ea typeface="微软雅黑" panose="020B0503020204020204" pitchFamily="34" charset="-122"/>
                </a:defRPr>
              </a:lvl1pPr>
              <a:lvl2pPr marL="812800" indent="-355600" algn="just" defTabSz="914400" eaLnBrk="1" latinLnBrk="0" hangingPunct="1">
                <a:lnSpc>
                  <a:spcPct val="150000"/>
                </a:lnSpc>
                <a:spcBef>
                  <a:spcPts val="500"/>
                </a:spcBef>
                <a:buClr>
                  <a:srgbClr val="FFC000"/>
                </a:buClr>
                <a:buFont typeface="Wingdings" panose="05000000000000000000" pitchFamily="2" charset="2"/>
                <a:buChar char="p"/>
                <a:defRPr>
                  <a:solidFill>
                    <a:srgbClr val="C00000"/>
                  </a:solidFill>
                  <a:latin typeface="微软雅黑" panose="020B0503020204020204" pitchFamily="34" charset="-122"/>
                  <a:ea typeface="微软雅黑" panose="020B0503020204020204" pitchFamily="34" charset="-122"/>
                </a:defRPr>
              </a:lvl2pPr>
              <a:lvl3pPr marL="1143000" indent="-228600" algn="just" defTabSz="914400" eaLnBrk="1" latinLnBrk="0" hangingPunct="1">
                <a:lnSpc>
                  <a:spcPct val="150000"/>
                </a:lnSpc>
                <a:spcBef>
                  <a:spcPts val="500"/>
                </a:spcBef>
                <a:buClr>
                  <a:srgbClr val="FFC000"/>
                </a:buClr>
                <a:buFont typeface="Wingdings" panose="05000000000000000000" pitchFamily="2" charset="2"/>
                <a:buChar char="u"/>
                <a:defRPr>
                  <a:solidFill>
                    <a:schemeClr val="tx1"/>
                  </a:solidFill>
                  <a:latin typeface="微软雅黑" panose="020B0503020204020204" pitchFamily="34" charset="-122"/>
                  <a:ea typeface="微软雅黑" panose="020B0503020204020204" pitchFamily="34" charset="-122"/>
                </a:defRPr>
              </a:lvl3pPr>
              <a:lvl4pPr marL="1600200" indent="-228600" algn="just" defTabSz="914400" eaLnBrk="1" latinLnBrk="0" hangingPunct="1">
                <a:lnSpc>
                  <a:spcPct val="150000"/>
                </a:lnSpc>
                <a:spcBef>
                  <a:spcPts val="5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gn="just" defTabSz="914400" eaLnBrk="1" latinLnBrk="0" hangingPunct="1">
                <a:lnSpc>
                  <a:spcPct val="150000"/>
                </a:lnSpc>
                <a:spcBef>
                  <a:spcPts val="5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defRPr sz="1800">
                  <a:solidFill>
                    <a:schemeClr val="tx1"/>
                  </a:solidFill>
                  <a:latin typeface="+mn-lt"/>
                </a:defRPr>
              </a:lvl6pPr>
              <a:lvl7pPr marL="2971800" indent="-228600">
                <a:lnSpc>
                  <a:spcPct val="90000"/>
                </a:lnSpc>
                <a:spcBef>
                  <a:spcPts val="500"/>
                </a:spcBef>
                <a:buFont typeface="Arial" panose="020B0604020202020204" pitchFamily="34" charset="0"/>
                <a:buChar char="•"/>
                <a:defRPr sz="1800">
                  <a:solidFill>
                    <a:schemeClr val="tx1"/>
                  </a:solidFill>
                  <a:latin typeface="+mn-lt"/>
                </a:defRPr>
              </a:lvl7pPr>
              <a:lvl8pPr marL="3429000" indent="-228600">
                <a:lnSpc>
                  <a:spcPct val="90000"/>
                </a:lnSpc>
                <a:spcBef>
                  <a:spcPts val="500"/>
                </a:spcBef>
                <a:buFont typeface="Arial" panose="020B0604020202020204" pitchFamily="34" charset="0"/>
                <a:buChar char="•"/>
                <a:defRPr sz="1800">
                  <a:solidFill>
                    <a:schemeClr val="tx1"/>
                  </a:solidFill>
                  <a:latin typeface="+mn-lt"/>
                </a:defRPr>
              </a:lvl8pPr>
              <a:lvl9pPr marL="3886200" indent="-228600">
                <a:lnSpc>
                  <a:spcPct val="90000"/>
                </a:lnSpc>
                <a:spcBef>
                  <a:spcPts val="500"/>
                </a:spcBef>
                <a:buFont typeface="Arial" panose="020B0604020202020204" pitchFamily="34" charset="0"/>
                <a:buChar char="•"/>
                <a:defRPr sz="1800">
                  <a:solidFill>
                    <a:schemeClr val="tx1"/>
                  </a:solidFill>
                  <a:latin typeface="+mn-lt"/>
                </a:defRPr>
              </a:lvl9pPr>
            </a:lstStyle>
            <a:p>
              <a:r>
                <a:rPr lang="zh-CN" altLang="en-US" dirty="0"/>
                <a:t>双向</a:t>
              </a:r>
            </a:p>
          </p:txBody>
        </p:sp>
        <p:sp>
          <p:nvSpPr>
            <p:cNvPr id="101" name="文本框 100">
              <a:extLst>
                <a:ext uri="{FF2B5EF4-FFF2-40B4-BE49-F238E27FC236}">
                  <a16:creationId xmlns:a16="http://schemas.microsoft.com/office/drawing/2014/main" id="{49568F1D-3C75-4ACE-A63A-8920FA42C60E}"/>
                </a:ext>
              </a:extLst>
            </p:cNvPr>
            <p:cNvSpPr txBox="1"/>
            <p:nvPr/>
          </p:nvSpPr>
          <p:spPr>
            <a:xfrm rot="16200000">
              <a:off x="8648553" y="4101067"/>
              <a:ext cx="400110" cy="509114"/>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a:t>
              </a:r>
              <a:r>
                <a:rPr kumimoji="0" lang="en-US" altLang="zh-CN" sz="1400" b="1" i="0" u="none" strike="noStrike" kern="0" cap="none" spc="0" normalizeH="0" baseline="-2500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AB</a:t>
              </a:r>
              <a:endParaRPr kumimoji="0" lang="zh-CN" altLang="en-US" sz="1400" b="1" i="0" u="none" strike="noStrike" kern="0" cap="none" spc="0" normalizeH="0" baseline="-2500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2" name="组合 101">
            <a:extLst>
              <a:ext uri="{FF2B5EF4-FFF2-40B4-BE49-F238E27FC236}">
                <a16:creationId xmlns:a16="http://schemas.microsoft.com/office/drawing/2014/main" id="{240CBB11-2979-4FEA-B988-790CC04988E3}"/>
              </a:ext>
            </a:extLst>
          </p:cNvPr>
          <p:cNvGrpSpPr/>
          <p:nvPr/>
        </p:nvGrpSpPr>
        <p:grpSpPr>
          <a:xfrm>
            <a:off x="6221515" y="3194126"/>
            <a:ext cx="5203077" cy="2186402"/>
            <a:chOff x="838200" y="3354510"/>
            <a:chExt cx="5203077" cy="2186402"/>
          </a:xfrm>
        </p:grpSpPr>
        <p:grpSp>
          <p:nvGrpSpPr>
            <p:cNvPr id="103" name="组合 102">
              <a:extLst>
                <a:ext uri="{FF2B5EF4-FFF2-40B4-BE49-F238E27FC236}">
                  <a16:creationId xmlns:a16="http://schemas.microsoft.com/office/drawing/2014/main" id="{0C5DE726-BAE9-4806-A53A-18D73ABBAA03}"/>
                </a:ext>
              </a:extLst>
            </p:cNvPr>
            <p:cNvGrpSpPr/>
            <p:nvPr/>
          </p:nvGrpSpPr>
          <p:grpSpPr>
            <a:xfrm>
              <a:off x="2010170" y="3643611"/>
              <a:ext cx="356276" cy="1846644"/>
              <a:chOff x="3665698" y="3329231"/>
              <a:chExt cx="394481" cy="2044667"/>
            </a:xfrm>
          </p:grpSpPr>
          <p:cxnSp>
            <p:nvCxnSpPr>
              <p:cNvPr id="137" name="直接连接符 136">
                <a:extLst>
                  <a:ext uri="{FF2B5EF4-FFF2-40B4-BE49-F238E27FC236}">
                    <a16:creationId xmlns:a16="http://schemas.microsoft.com/office/drawing/2014/main" id="{EF130353-4BDF-4681-8BCE-38E2824209D7}"/>
                  </a:ext>
                </a:extLst>
              </p:cNvPr>
              <p:cNvCxnSpPr/>
              <p:nvPr/>
            </p:nvCxnSpPr>
            <p:spPr>
              <a:xfrm>
                <a:off x="3886016" y="3329231"/>
                <a:ext cx="0" cy="2044667"/>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38" name="直接连接符 137">
                <a:extLst>
                  <a:ext uri="{FF2B5EF4-FFF2-40B4-BE49-F238E27FC236}">
                    <a16:creationId xmlns:a16="http://schemas.microsoft.com/office/drawing/2014/main" id="{F0CE176C-7826-40E7-B49F-D41D6EA82CEB}"/>
                  </a:ext>
                </a:extLst>
              </p:cNvPr>
              <p:cNvCxnSpPr/>
              <p:nvPr/>
            </p:nvCxnSpPr>
            <p:spPr>
              <a:xfrm>
                <a:off x="3665698" y="3970475"/>
                <a:ext cx="163043" cy="0"/>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39" name="等腰三角形 138">
                <a:extLst>
                  <a:ext uri="{FF2B5EF4-FFF2-40B4-BE49-F238E27FC236}">
                    <a16:creationId xmlns:a16="http://schemas.microsoft.com/office/drawing/2014/main" id="{C639FDE3-C3FB-4E90-B0D6-A8601E6D9472}"/>
                  </a:ext>
                </a:extLst>
              </p:cNvPr>
              <p:cNvSpPr/>
              <p:nvPr/>
            </p:nvSpPr>
            <p:spPr>
              <a:xfrm rot="10800000" flipH="1">
                <a:off x="3713041" y="3792487"/>
                <a:ext cx="347138" cy="324436"/>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104" name="直接箭头连接符 103">
              <a:extLst>
                <a:ext uri="{FF2B5EF4-FFF2-40B4-BE49-F238E27FC236}">
                  <a16:creationId xmlns:a16="http://schemas.microsoft.com/office/drawing/2014/main" id="{A6B2AE50-8510-44C8-96ED-9D545773533C}"/>
                </a:ext>
              </a:extLst>
            </p:cNvPr>
            <p:cNvCxnSpPr/>
            <p:nvPr/>
          </p:nvCxnSpPr>
          <p:spPr>
            <a:xfrm>
              <a:off x="1731244" y="5507128"/>
              <a:ext cx="4310033" cy="0"/>
            </a:xfrm>
            <a:prstGeom prst="straightConnector1">
              <a:avLst/>
            </a:prstGeom>
            <a:noFill/>
            <a:ln w="44450" cap="sq" cmpd="sng" algn="ctr">
              <a:solidFill>
                <a:sysClr val="windowText" lastClr="000000">
                  <a:lumMod val="95000"/>
                  <a:lumOff val="5000"/>
                </a:sysClr>
              </a:solidFill>
              <a:prstDash val="solid"/>
              <a:miter lim="800000"/>
              <a:headEnd type="triangle"/>
              <a:tailEnd type="triangle"/>
            </a:ln>
            <a:effectLst/>
          </p:spPr>
        </p:cxnSp>
        <p:sp>
          <p:nvSpPr>
            <p:cNvPr id="105" name="流程图: 手动操作 104">
              <a:extLst>
                <a:ext uri="{FF2B5EF4-FFF2-40B4-BE49-F238E27FC236}">
                  <a16:creationId xmlns:a16="http://schemas.microsoft.com/office/drawing/2014/main" id="{F787E02D-5362-43D1-8CA4-66373BF33DD7}"/>
                </a:ext>
              </a:extLst>
            </p:cNvPr>
            <p:cNvSpPr/>
            <p:nvPr/>
          </p:nvSpPr>
          <p:spPr>
            <a:xfrm rot="5400000" flipH="1">
              <a:off x="716306" y="4328598"/>
              <a:ext cx="865179" cy="395660"/>
            </a:xfrm>
            <a:prstGeom prst="flowChartManualOperation">
              <a:avLst/>
            </a:prstGeom>
            <a:solidFill>
              <a:sysClr val="window" lastClr="FFFFFF"/>
            </a:solidFill>
            <a:ln w="22225" cap="flat" cmpd="sng" algn="ctr">
              <a:solidFill>
                <a:sysClr val="windowText" lastClr="000000"/>
              </a:solidFill>
              <a:prstDash val="solid"/>
              <a:miter lim="800000"/>
            </a:ln>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6" name="直接连接符 105">
              <a:extLst>
                <a:ext uri="{FF2B5EF4-FFF2-40B4-BE49-F238E27FC236}">
                  <a16:creationId xmlns:a16="http://schemas.microsoft.com/office/drawing/2014/main" id="{DA0EB6B4-6970-4B31-BD29-04ECE981A277}"/>
                </a:ext>
              </a:extLst>
            </p:cNvPr>
            <p:cNvCxnSpPr/>
            <p:nvPr/>
          </p:nvCxnSpPr>
          <p:spPr>
            <a:xfrm>
              <a:off x="1362348" y="4221334"/>
              <a:ext cx="635911"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07" name="直接连接符 106">
              <a:extLst>
                <a:ext uri="{FF2B5EF4-FFF2-40B4-BE49-F238E27FC236}">
                  <a16:creationId xmlns:a16="http://schemas.microsoft.com/office/drawing/2014/main" id="{BCB7A887-F7D4-4C1E-9B22-F7E75273383E}"/>
                </a:ext>
              </a:extLst>
            </p:cNvPr>
            <p:cNvCxnSpPr/>
            <p:nvPr/>
          </p:nvCxnSpPr>
          <p:spPr>
            <a:xfrm>
              <a:off x="1355319" y="4432767"/>
              <a:ext cx="1775134"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08" name="直接连接符 107">
              <a:extLst>
                <a:ext uri="{FF2B5EF4-FFF2-40B4-BE49-F238E27FC236}">
                  <a16:creationId xmlns:a16="http://schemas.microsoft.com/office/drawing/2014/main" id="{B9452734-CCC5-4A3E-8388-94053C80A0E7}"/>
                </a:ext>
              </a:extLst>
            </p:cNvPr>
            <p:cNvCxnSpPr/>
            <p:nvPr/>
          </p:nvCxnSpPr>
          <p:spPr>
            <a:xfrm>
              <a:off x="1355320" y="4644199"/>
              <a:ext cx="2914359"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09" name="直接连接符 108">
              <a:extLst>
                <a:ext uri="{FF2B5EF4-FFF2-40B4-BE49-F238E27FC236}">
                  <a16:creationId xmlns:a16="http://schemas.microsoft.com/office/drawing/2014/main" id="{9F6B5673-AEB1-4350-B709-6B2C1E9DC4BC}"/>
                </a:ext>
              </a:extLst>
            </p:cNvPr>
            <p:cNvCxnSpPr/>
            <p:nvPr/>
          </p:nvCxnSpPr>
          <p:spPr>
            <a:xfrm>
              <a:off x="1355321" y="4855632"/>
              <a:ext cx="4053582" cy="0"/>
            </a:xfrm>
            <a:prstGeom prst="line">
              <a:avLst/>
            </a:prstGeom>
            <a:noFill/>
            <a:ln w="19050" cap="sq" cmpd="sng" algn="ctr">
              <a:solidFill>
                <a:sysClr val="windowText" lastClr="000000">
                  <a:lumMod val="95000"/>
                  <a:lumOff val="5000"/>
                </a:sysClr>
              </a:solidFill>
              <a:prstDash val="solid"/>
              <a:miter lim="800000"/>
              <a:tailEnd type="none"/>
            </a:ln>
            <a:effectLst/>
          </p:spPr>
        </p:cxnSp>
        <p:grpSp>
          <p:nvGrpSpPr>
            <p:cNvPr id="110" name="组合 109">
              <a:extLst>
                <a:ext uri="{FF2B5EF4-FFF2-40B4-BE49-F238E27FC236}">
                  <a16:creationId xmlns:a16="http://schemas.microsoft.com/office/drawing/2014/main" id="{0410D1D1-75EC-4FB5-9058-38135915DCB3}"/>
                </a:ext>
              </a:extLst>
            </p:cNvPr>
            <p:cNvGrpSpPr/>
            <p:nvPr/>
          </p:nvGrpSpPr>
          <p:grpSpPr>
            <a:xfrm>
              <a:off x="3137485" y="3643611"/>
              <a:ext cx="375215" cy="1846645"/>
              <a:chOff x="3652512" y="3329230"/>
              <a:chExt cx="415451" cy="2044668"/>
            </a:xfrm>
          </p:grpSpPr>
          <p:cxnSp>
            <p:nvCxnSpPr>
              <p:cNvPr id="133" name="直接连接符 132">
                <a:extLst>
                  <a:ext uri="{FF2B5EF4-FFF2-40B4-BE49-F238E27FC236}">
                    <a16:creationId xmlns:a16="http://schemas.microsoft.com/office/drawing/2014/main" id="{9BB78E45-FCA4-491E-AEAC-22EAFDBCA2AF}"/>
                  </a:ext>
                </a:extLst>
              </p:cNvPr>
              <p:cNvCxnSpPr/>
              <p:nvPr/>
            </p:nvCxnSpPr>
            <p:spPr>
              <a:xfrm>
                <a:off x="3893800" y="3329230"/>
                <a:ext cx="0" cy="2044668"/>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34" name="直接连接符 133">
                <a:extLst>
                  <a:ext uri="{FF2B5EF4-FFF2-40B4-BE49-F238E27FC236}">
                    <a16:creationId xmlns:a16="http://schemas.microsoft.com/office/drawing/2014/main" id="{502AFA25-E44F-4E07-B6A0-BCD1D7B95824}"/>
                  </a:ext>
                </a:extLst>
              </p:cNvPr>
              <p:cNvCxnSpPr/>
              <p:nvPr/>
            </p:nvCxnSpPr>
            <p:spPr>
              <a:xfrm>
                <a:off x="3665698" y="3970475"/>
                <a:ext cx="163043"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35" name="直接连接符 134">
                <a:extLst>
                  <a:ext uri="{FF2B5EF4-FFF2-40B4-BE49-F238E27FC236}">
                    <a16:creationId xmlns:a16="http://schemas.microsoft.com/office/drawing/2014/main" id="{8D6ADCD4-6D97-44EA-93D1-505802FDAC4C}"/>
                  </a:ext>
                </a:extLst>
              </p:cNvPr>
              <p:cNvCxnSpPr/>
              <p:nvPr/>
            </p:nvCxnSpPr>
            <p:spPr>
              <a:xfrm>
                <a:off x="3652512" y="3970475"/>
                <a:ext cx="0" cy="232536"/>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36" name="等腰三角形 135">
                <a:extLst>
                  <a:ext uri="{FF2B5EF4-FFF2-40B4-BE49-F238E27FC236}">
                    <a16:creationId xmlns:a16="http://schemas.microsoft.com/office/drawing/2014/main" id="{AE2CACEA-0D61-4D50-A7C4-625E80004337}"/>
                  </a:ext>
                </a:extLst>
              </p:cNvPr>
              <p:cNvSpPr/>
              <p:nvPr/>
            </p:nvSpPr>
            <p:spPr>
              <a:xfrm rot="10800000" flipH="1">
                <a:off x="3720826" y="3792487"/>
                <a:ext cx="347137" cy="324436"/>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11" name="组合 110">
              <a:extLst>
                <a:ext uri="{FF2B5EF4-FFF2-40B4-BE49-F238E27FC236}">
                  <a16:creationId xmlns:a16="http://schemas.microsoft.com/office/drawing/2014/main" id="{C9289100-C541-4085-AD93-F4DD29715C16}"/>
                </a:ext>
              </a:extLst>
            </p:cNvPr>
            <p:cNvGrpSpPr/>
            <p:nvPr/>
          </p:nvGrpSpPr>
          <p:grpSpPr>
            <a:xfrm>
              <a:off x="4276707" y="3643611"/>
              <a:ext cx="373106" cy="1846645"/>
              <a:chOff x="3652512" y="3329230"/>
              <a:chExt cx="413116" cy="2044668"/>
            </a:xfrm>
          </p:grpSpPr>
          <p:cxnSp>
            <p:nvCxnSpPr>
              <p:cNvPr id="129" name="直接连接符 128">
                <a:extLst>
                  <a:ext uri="{FF2B5EF4-FFF2-40B4-BE49-F238E27FC236}">
                    <a16:creationId xmlns:a16="http://schemas.microsoft.com/office/drawing/2014/main" id="{C2C5019E-32BB-4B0B-9042-377E9B7920C8}"/>
                  </a:ext>
                </a:extLst>
              </p:cNvPr>
              <p:cNvCxnSpPr/>
              <p:nvPr/>
            </p:nvCxnSpPr>
            <p:spPr>
              <a:xfrm>
                <a:off x="3893800" y="3329230"/>
                <a:ext cx="0" cy="2044668"/>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30" name="直接连接符 129">
                <a:extLst>
                  <a:ext uri="{FF2B5EF4-FFF2-40B4-BE49-F238E27FC236}">
                    <a16:creationId xmlns:a16="http://schemas.microsoft.com/office/drawing/2014/main" id="{114833BB-514E-44DF-A1BD-A63167A7F834}"/>
                  </a:ext>
                </a:extLst>
              </p:cNvPr>
              <p:cNvCxnSpPr/>
              <p:nvPr/>
            </p:nvCxnSpPr>
            <p:spPr>
              <a:xfrm>
                <a:off x="3665698" y="3970475"/>
                <a:ext cx="163043"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31" name="直接连接符 130">
                <a:extLst>
                  <a:ext uri="{FF2B5EF4-FFF2-40B4-BE49-F238E27FC236}">
                    <a16:creationId xmlns:a16="http://schemas.microsoft.com/office/drawing/2014/main" id="{6E0D6D1D-45AE-4CE1-BB7B-F02C78BF29A6}"/>
                  </a:ext>
                </a:extLst>
              </p:cNvPr>
              <p:cNvCxnSpPr/>
              <p:nvPr/>
            </p:nvCxnSpPr>
            <p:spPr>
              <a:xfrm>
                <a:off x="3652512" y="3970475"/>
                <a:ext cx="0" cy="466642"/>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32" name="等腰三角形 131">
                <a:extLst>
                  <a:ext uri="{FF2B5EF4-FFF2-40B4-BE49-F238E27FC236}">
                    <a16:creationId xmlns:a16="http://schemas.microsoft.com/office/drawing/2014/main" id="{06DCB6FE-330E-4088-8AB1-3687D0FF1C1E}"/>
                  </a:ext>
                </a:extLst>
              </p:cNvPr>
              <p:cNvSpPr/>
              <p:nvPr/>
            </p:nvSpPr>
            <p:spPr>
              <a:xfrm rot="10800000" flipH="1">
                <a:off x="3718490" y="3792487"/>
                <a:ext cx="347138" cy="324436"/>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12" name="组合 111">
              <a:extLst>
                <a:ext uri="{FF2B5EF4-FFF2-40B4-BE49-F238E27FC236}">
                  <a16:creationId xmlns:a16="http://schemas.microsoft.com/office/drawing/2014/main" id="{26586D58-7908-43F0-A778-67F2ACE6119B}"/>
                </a:ext>
              </a:extLst>
            </p:cNvPr>
            <p:cNvGrpSpPr/>
            <p:nvPr/>
          </p:nvGrpSpPr>
          <p:grpSpPr>
            <a:xfrm>
              <a:off x="5415931" y="3643611"/>
              <a:ext cx="373106" cy="1846645"/>
              <a:chOff x="3652512" y="3329230"/>
              <a:chExt cx="413116" cy="2044668"/>
            </a:xfrm>
          </p:grpSpPr>
          <p:cxnSp>
            <p:nvCxnSpPr>
              <p:cNvPr id="125" name="直接连接符 124">
                <a:extLst>
                  <a:ext uri="{FF2B5EF4-FFF2-40B4-BE49-F238E27FC236}">
                    <a16:creationId xmlns:a16="http://schemas.microsoft.com/office/drawing/2014/main" id="{C1D0389E-F5E4-48ED-8FD4-6519A625592A}"/>
                  </a:ext>
                </a:extLst>
              </p:cNvPr>
              <p:cNvCxnSpPr/>
              <p:nvPr/>
            </p:nvCxnSpPr>
            <p:spPr>
              <a:xfrm>
                <a:off x="3893800" y="3329230"/>
                <a:ext cx="0" cy="2044668"/>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26" name="直接连接符 125">
                <a:extLst>
                  <a:ext uri="{FF2B5EF4-FFF2-40B4-BE49-F238E27FC236}">
                    <a16:creationId xmlns:a16="http://schemas.microsoft.com/office/drawing/2014/main" id="{0BDBA98E-059A-4A74-A5EF-BCFC8B85C00A}"/>
                  </a:ext>
                </a:extLst>
              </p:cNvPr>
              <p:cNvCxnSpPr/>
              <p:nvPr/>
            </p:nvCxnSpPr>
            <p:spPr>
              <a:xfrm>
                <a:off x="3665698" y="3970475"/>
                <a:ext cx="163043" cy="0"/>
              </a:xfrm>
              <a:prstGeom prst="line">
                <a:avLst/>
              </a:prstGeom>
              <a:noFill/>
              <a:ln w="19050" cap="sq" cmpd="sng" algn="ctr">
                <a:solidFill>
                  <a:sysClr val="windowText" lastClr="000000">
                    <a:lumMod val="95000"/>
                    <a:lumOff val="5000"/>
                  </a:sysClr>
                </a:solidFill>
                <a:prstDash val="solid"/>
                <a:miter lim="800000"/>
                <a:tailEnd type="none"/>
              </a:ln>
              <a:effectLst/>
            </p:spPr>
          </p:cxnSp>
          <p:cxnSp>
            <p:nvCxnSpPr>
              <p:cNvPr id="127" name="直接连接符 126">
                <a:extLst>
                  <a:ext uri="{FF2B5EF4-FFF2-40B4-BE49-F238E27FC236}">
                    <a16:creationId xmlns:a16="http://schemas.microsoft.com/office/drawing/2014/main" id="{9F89F096-41D4-4557-82D3-5B77636FCA47}"/>
                  </a:ext>
                </a:extLst>
              </p:cNvPr>
              <p:cNvCxnSpPr/>
              <p:nvPr/>
            </p:nvCxnSpPr>
            <p:spPr>
              <a:xfrm>
                <a:off x="3652512" y="3970475"/>
                <a:ext cx="0" cy="700747"/>
              </a:xfrm>
              <a:prstGeom prst="line">
                <a:avLst/>
              </a:prstGeom>
              <a:noFill/>
              <a:ln w="19050" cap="sq" cmpd="sng" algn="ctr">
                <a:solidFill>
                  <a:sysClr val="windowText" lastClr="000000">
                    <a:lumMod val="95000"/>
                    <a:lumOff val="5000"/>
                  </a:sysClr>
                </a:solidFill>
                <a:prstDash val="solid"/>
                <a:miter lim="800000"/>
                <a:tailEnd type="none"/>
              </a:ln>
              <a:effectLst/>
            </p:spPr>
          </p:cxnSp>
          <p:sp>
            <p:nvSpPr>
              <p:cNvPr id="128" name="等腰三角形 127">
                <a:extLst>
                  <a:ext uri="{FF2B5EF4-FFF2-40B4-BE49-F238E27FC236}">
                    <a16:creationId xmlns:a16="http://schemas.microsoft.com/office/drawing/2014/main" id="{9A242B51-6570-4391-B4CE-9D6EF246D637}"/>
                  </a:ext>
                </a:extLst>
              </p:cNvPr>
              <p:cNvSpPr/>
              <p:nvPr/>
            </p:nvSpPr>
            <p:spPr>
              <a:xfrm rot="10800000" flipH="1">
                <a:off x="3718490" y="3792487"/>
                <a:ext cx="347138" cy="324436"/>
              </a:xfrm>
              <a:prstGeom prst="triangle">
                <a:avLst/>
              </a:prstGeom>
              <a:solidFill>
                <a:srgbClr val="ED7D31">
                  <a:lumMod val="20000"/>
                  <a:lumOff val="80000"/>
                </a:srgb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3792" b="1" i="0" u="none" strike="noStrike" kern="0" cap="none" spc="0" normalizeH="0" baseline="0" noProof="0" smtClean="0">
                  <a:ln>
                    <a:noFill/>
                  </a:ln>
                  <a:solidFill>
                    <a:srgbClr val="E7E6E6">
                      <a:lumMod val="75000"/>
                    </a:srgbClr>
                  </a:solidFill>
                  <a:effectLst/>
                  <a:uLnTx/>
                  <a:uFillTx/>
                  <a:latin typeface="Times New Roman" panose="02020603050405020304" pitchFamily="18" charset="0"/>
                  <a:ea typeface="微软雅黑"/>
                  <a:cs typeface="Times New Roman" panose="02020603050405020304" pitchFamily="18" charset="0"/>
                </a:endParaRPr>
              </a:p>
            </p:txBody>
          </p:sp>
        </p:grpSp>
        <p:sp>
          <p:nvSpPr>
            <p:cNvPr id="113" name="文本框 112">
              <a:extLst>
                <a:ext uri="{FF2B5EF4-FFF2-40B4-BE49-F238E27FC236}">
                  <a16:creationId xmlns:a16="http://schemas.microsoft.com/office/drawing/2014/main" id="{4C159D33-F483-4865-87EE-8E5669C82136}"/>
                </a:ext>
              </a:extLst>
            </p:cNvPr>
            <p:cNvSpPr txBox="1"/>
            <p:nvPr/>
          </p:nvSpPr>
          <p:spPr>
            <a:xfrm>
              <a:off x="987060" y="4208509"/>
              <a:ext cx="369331" cy="549189"/>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译码器</a:t>
              </a:r>
            </a:p>
          </p:txBody>
        </p:sp>
        <p:cxnSp>
          <p:nvCxnSpPr>
            <p:cNvPr id="114" name="直接连接符 113">
              <a:extLst>
                <a:ext uri="{FF2B5EF4-FFF2-40B4-BE49-F238E27FC236}">
                  <a16:creationId xmlns:a16="http://schemas.microsoft.com/office/drawing/2014/main" id="{21218D26-A6D2-4DD1-86B4-C3C9AF98AD2A}"/>
                </a:ext>
              </a:extLst>
            </p:cNvPr>
            <p:cNvCxnSpPr/>
            <p:nvPr/>
          </p:nvCxnSpPr>
          <p:spPr>
            <a:xfrm flipV="1">
              <a:off x="1116185" y="4855632"/>
              <a:ext cx="0" cy="317353"/>
            </a:xfrm>
            <a:prstGeom prst="line">
              <a:avLst/>
            </a:prstGeom>
            <a:noFill/>
            <a:ln w="19050" cap="sq" cmpd="sng" algn="ctr">
              <a:solidFill>
                <a:sysClr val="windowText" lastClr="000000">
                  <a:lumMod val="95000"/>
                  <a:lumOff val="5000"/>
                </a:sysClr>
              </a:solidFill>
              <a:prstDash val="solid"/>
              <a:miter lim="800000"/>
              <a:tailEnd type="stealth" w="med" len="lg"/>
            </a:ln>
            <a:effectLst/>
          </p:spPr>
        </p:cxnSp>
        <p:sp>
          <p:nvSpPr>
            <p:cNvPr id="115" name="文本框 114">
              <a:extLst>
                <a:ext uri="{FF2B5EF4-FFF2-40B4-BE49-F238E27FC236}">
                  <a16:creationId xmlns:a16="http://schemas.microsoft.com/office/drawing/2014/main" id="{EE37AC78-8453-42A0-870C-831E3D520068}"/>
                </a:ext>
              </a:extLst>
            </p:cNvPr>
            <p:cNvSpPr txBox="1"/>
            <p:nvPr/>
          </p:nvSpPr>
          <p:spPr>
            <a:xfrm rot="16200000">
              <a:off x="990646" y="4978397"/>
              <a:ext cx="369332" cy="674224"/>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DeviceId</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115">
              <a:extLst>
                <a:ext uri="{FF2B5EF4-FFF2-40B4-BE49-F238E27FC236}">
                  <a16:creationId xmlns:a16="http://schemas.microsoft.com/office/drawing/2014/main" id="{8EABA282-E4E8-479D-A569-72FAA989F719}"/>
                </a:ext>
              </a:extLst>
            </p:cNvPr>
            <p:cNvSpPr txBox="1"/>
            <p:nvPr/>
          </p:nvSpPr>
          <p:spPr>
            <a:xfrm rot="16200000">
              <a:off x="4883475" y="4983868"/>
              <a:ext cx="369332" cy="744756"/>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BUS</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文本框 116">
              <a:extLst>
                <a:ext uri="{FF2B5EF4-FFF2-40B4-BE49-F238E27FC236}">
                  <a16:creationId xmlns:a16="http://schemas.microsoft.com/office/drawing/2014/main" id="{ABF9B3DC-A647-4DF8-AD48-281CE34FC987}"/>
                </a:ext>
              </a:extLst>
            </p:cNvPr>
            <p:cNvSpPr txBox="1"/>
            <p:nvPr/>
          </p:nvSpPr>
          <p:spPr>
            <a:xfrm rot="16200000">
              <a:off x="2031516" y="3399233"/>
              <a:ext cx="369332" cy="279885"/>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D0</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文本框 117">
              <a:extLst>
                <a:ext uri="{FF2B5EF4-FFF2-40B4-BE49-F238E27FC236}">
                  <a16:creationId xmlns:a16="http://schemas.microsoft.com/office/drawing/2014/main" id="{4D0D9C50-F0EA-40D0-A585-86270FE2DFE6}"/>
                </a:ext>
              </a:extLst>
            </p:cNvPr>
            <p:cNvSpPr txBox="1"/>
            <p:nvPr/>
          </p:nvSpPr>
          <p:spPr>
            <a:xfrm rot="16200000">
              <a:off x="3179433" y="3399233"/>
              <a:ext cx="369332" cy="279885"/>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D1</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文本框 118">
              <a:extLst>
                <a:ext uri="{FF2B5EF4-FFF2-40B4-BE49-F238E27FC236}">
                  <a16:creationId xmlns:a16="http://schemas.microsoft.com/office/drawing/2014/main" id="{1E5F474F-BD38-4CF1-A4E6-0D2614000AEF}"/>
                </a:ext>
              </a:extLst>
            </p:cNvPr>
            <p:cNvSpPr txBox="1"/>
            <p:nvPr/>
          </p:nvSpPr>
          <p:spPr>
            <a:xfrm rot="16200000">
              <a:off x="4318657" y="3399233"/>
              <a:ext cx="369332" cy="279885"/>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D2</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文本框 119">
              <a:extLst>
                <a:ext uri="{FF2B5EF4-FFF2-40B4-BE49-F238E27FC236}">
                  <a16:creationId xmlns:a16="http://schemas.microsoft.com/office/drawing/2014/main" id="{895D8673-E856-4152-BD2A-46D2C72FC56F}"/>
                </a:ext>
              </a:extLst>
            </p:cNvPr>
            <p:cNvSpPr txBox="1"/>
            <p:nvPr/>
          </p:nvSpPr>
          <p:spPr>
            <a:xfrm rot="16200000">
              <a:off x="5466572" y="3399233"/>
              <a:ext cx="369332" cy="279885"/>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D3</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文本框 120">
              <a:extLst>
                <a:ext uri="{FF2B5EF4-FFF2-40B4-BE49-F238E27FC236}">
                  <a16:creationId xmlns:a16="http://schemas.microsoft.com/office/drawing/2014/main" id="{B847C2C7-8504-4162-9841-1C2C3D9E9034}"/>
                </a:ext>
              </a:extLst>
            </p:cNvPr>
            <p:cNvSpPr txBox="1"/>
            <p:nvPr/>
          </p:nvSpPr>
          <p:spPr>
            <a:xfrm rot="16200000">
              <a:off x="1647561" y="3887954"/>
              <a:ext cx="369332" cy="448311"/>
            </a:xfrm>
            <a:prstGeom prst="rect">
              <a:avLst/>
            </a:prstGeom>
            <a:noFill/>
          </p:spPr>
          <p:txBody>
            <a:bodyPr vert="eaVert"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EN0</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文本框 121">
              <a:extLst>
                <a:ext uri="{FF2B5EF4-FFF2-40B4-BE49-F238E27FC236}">
                  <a16:creationId xmlns:a16="http://schemas.microsoft.com/office/drawing/2014/main" id="{F9FAB170-773D-4014-B22D-9E624DC9D0A2}"/>
                </a:ext>
              </a:extLst>
            </p:cNvPr>
            <p:cNvSpPr txBox="1"/>
            <p:nvPr/>
          </p:nvSpPr>
          <p:spPr>
            <a:xfrm rot="16200000">
              <a:off x="2695356" y="4125328"/>
              <a:ext cx="369332" cy="382477"/>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EN1</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文本框 122">
              <a:extLst>
                <a:ext uri="{FF2B5EF4-FFF2-40B4-BE49-F238E27FC236}">
                  <a16:creationId xmlns:a16="http://schemas.microsoft.com/office/drawing/2014/main" id="{18F5FC93-C2A0-42CF-97B6-C00838ACBF4B}"/>
                </a:ext>
              </a:extLst>
            </p:cNvPr>
            <p:cNvSpPr txBox="1"/>
            <p:nvPr/>
          </p:nvSpPr>
          <p:spPr>
            <a:xfrm rot="16200000">
              <a:off x="3834577" y="4347954"/>
              <a:ext cx="369332" cy="382477"/>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EN2</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文本框 123">
              <a:extLst>
                <a:ext uri="{FF2B5EF4-FFF2-40B4-BE49-F238E27FC236}">
                  <a16:creationId xmlns:a16="http://schemas.microsoft.com/office/drawing/2014/main" id="{2C88C876-BAA2-46F7-A50D-6A8B74D83B39}"/>
                </a:ext>
              </a:extLst>
            </p:cNvPr>
            <p:cNvSpPr txBox="1"/>
            <p:nvPr/>
          </p:nvSpPr>
          <p:spPr>
            <a:xfrm rot="16200000">
              <a:off x="4973798" y="4560354"/>
              <a:ext cx="369332" cy="382477"/>
            </a:xfrm>
            <a:prstGeom prst="rect">
              <a:avLst/>
            </a:prstGeom>
            <a:noFill/>
          </p:spPr>
          <p:txBody>
            <a:bodyPr vert="eaVert"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EN3</a:t>
              </a:r>
              <a:endParaRPr kumimoji="0" lang="zh-CN" altLang="en-US" sz="1200" b="1" i="0" u="none" strike="noStrike" kern="0" cap="none" spc="0" normalizeH="0" baseline="0" noProof="0" smtClean="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0" name="内容占位符 134">
            <a:extLst>
              <a:ext uri="{FF2B5EF4-FFF2-40B4-BE49-F238E27FC236}">
                <a16:creationId xmlns:a16="http://schemas.microsoft.com/office/drawing/2014/main" id="{0B80003E-FD79-4777-8B3B-97DA87C3A89B}"/>
              </a:ext>
            </a:extLst>
          </p:cNvPr>
          <p:cNvSpPr txBox="1">
            <a:spLocks/>
          </p:cNvSpPr>
          <p:nvPr/>
        </p:nvSpPr>
        <p:spPr>
          <a:xfrm>
            <a:off x="8172300" y="5445224"/>
            <a:ext cx="2388196" cy="79721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None/>
              <a:tabLst/>
              <a:defRPr/>
            </a:pPr>
            <a:r>
              <a:rPr kumimoji="0" lang="zh-CN" altLang="en-US" sz="20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总线输出控制</a:t>
            </a:r>
            <a:endPar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26938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0" dirty="0" smtClean="0"/>
              <a:t>I/O</a:t>
            </a:r>
            <a:r>
              <a:rPr lang="zh-CN" altLang="en-US" i="0" dirty="0" smtClean="0"/>
              <a:t>接口的软件</a:t>
            </a:r>
            <a:endParaRPr lang="zh-CN" altLang="en-US" i="0" dirty="0"/>
          </a:p>
        </p:txBody>
      </p:sp>
      <p:sp>
        <p:nvSpPr>
          <p:cNvPr id="4" name="内容占位符 2">
            <a:extLst>
              <a:ext uri="{FF2B5EF4-FFF2-40B4-BE49-F238E27FC236}">
                <a16:creationId xmlns:a16="http://schemas.microsoft.com/office/drawing/2014/main" id="{2C9BB63D-CC93-49B1-BA86-7B92B85E098F}"/>
              </a:ext>
            </a:extLst>
          </p:cNvPr>
          <p:cNvSpPr txBox="1">
            <a:spLocks/>
          </p:cNvSpPr>
          <p:nvPr/>
        </p:nvSpPr>
        <p:spPr>
          <a:xfrm>
            <a:off x="487822" y="942763"/>
            <a:ext cx="11031078" cy="5867339"/>
          </a:xfrm>
          <a:prstGeom prst="rect">
            <a:avLst/>
          </a:prstGeom>
        </p:spPr>
        <p:txBody>
          <a:bodyPr vert="horz" lIns="91440" tIns="45720" rIns="91440" bIns="45720" rtlCol="0">
            <a:normAutofit fontScale="850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6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现代计算机中用户必须</a:t>
            </a:r>
            <a:r>
              <a:rPr kumimoji="0" lang="zh-CN" altLang="en-US" sz="2600" b="1" i="0" u="none" strike="noStrike" kern="1200" cap="none" spc="0" normalizeH="0" baseline="0" noProof="0" dirty="0" smtClean="0">
                <a:ln>
                  <a:noFill/>
                </a:ln>
                <a:solidFill>
                  <a:srgbClr val="1387B7"/>
                </a:solidFill>
                <a:effectLst/>
                <a:uLnTx/>
                <a:uFillTx/>
                <a:latin typeface="微软雅黑" panose="020B0503020204020204" pitchFamily="34" charset="-122"/>
                <a:ea typeface="微软雅黑" panose="020B0503020204020204" pitchFamily="34" charset="-122"/>
                <a:cs typeface="+mn-cs"/>
              </a:rPr>
              <a:t>通过操作系统间接访问设备</a:t>
            </a:r>
            <a:r>
              <a:rPr kumimoji="0" lang="zh-CN" altLang="en-US" sz="26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，屏蔽设备细节，使用更方便</a:t>
            </a:r>
            <a:endParaRPr kumimoji="0" lang="en-US" altLang="zh-CN" sz="26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与</a:t>
            </a:r>
            <a:r>
              <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OS</a:t>
            </a: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无关的</a:t>
            </a:r>
            <a:r>
              <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I/O</a:t>
            </a: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库  </a:t>
            </a:r>
            <a:r>
              <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用户态</a:t>
            </a:r>
            <a:r>
              <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如</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C</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语言中的标准</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I/O</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库</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stdio.h</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printf</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scanf</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getchar</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putchar</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fopen</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fseek</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fread</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fwrite</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fclose</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等</a:t>
            </a:r>
            <a:endPar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用户程序主要通过调用</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I/O</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库访问设备，方便程序在不同</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OS</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间移植</a:t>
            </a:r>
            <a:endPar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与设备无关的</a:t>
            </a:r>
            <a:r>
              <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OS</a:t>
            </a: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调用库  （内核态）</a:t>
            </a:r>
            <a:endPar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如</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UNIX</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常见的 </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open</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read</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write</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seek</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rPr>
              <a:t>ioctl</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close</a:t>
            </a: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独立的设备驱动程序（内核态）</a:t>
            </a:r>
            <a:endParaRPr kumimoji="0" lang="en-US" altLang="zh-CN" sz="2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设备驱动程序是与设备相关的</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I/O</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软件部分</a:t>
            </a:r>
            <a:endPar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不同设备对应不同</a:t>
            </a:r>
            <a:r>
              <a:rPr kumimoji="0" lang="zh-CN" altLang="en-US" sz="21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的驱动程序（包括设备的中断服务程序）</a:t>
            </a:r>
            <a:endPar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457200" marR="0" lvl="1" indent="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None/>
              <a:tabLst/>
              <a:defRPr/>
            </a:pP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遵循具体设备的</a:t>
            </a:r>
            <a:r>
              <a:rPr kumimoji="0" lang="en-US" altLang="zh-CN"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I/O</a:t>
            </a:r>
            <a:r>
              <a:rPr kumimoji="0" lang="zh-CN" altLang="en-US" sz="21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接口约定，包含设备接口细节</a:t>
            </a: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9A57FC9B-300D-4565-916A-240C0D7255A3}"/>
              </a:ext>
            </a:extLst>
          </p:cNvPr>
          <p:cNvPicPr>
            <a:picLocks noChangeAspect="1"/>
          </p:cNvPicPr>
          <p:nvPr/>
        </p:nvPicPr>
        <p:blipFill>
          <a:blip r:embed="rId2"/>
          <a:stretch>
            <a:fillRect/>
          </a:stretch>
        </p:blipFill>
        <p:spPr>
          <a:xfrm>
            <a:off x="7802445" y="3634769"/>
            <a:ext cx="3549178" cy="2739905"/>
          </a:xfrm>
          <a:prstGeom prst="rect">
            <a:avLst/>
          </a:prstGeom>
        </p:spPr>
      </p:pic>
    </p:spTree>
    <p:extLst>
      <p:ext uri="{BB962C8B-B14F-4D97-AF65-F5344CB8AC3E}">
        <p14:creationId xmlns:p14="http://schemas.microsoft.com/office/powerpoint/2010/main" val="1076661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5" name="Rectangle 5"/>
          <p:cNvSpPr>
            <a:spLocks noChangeArrowheads="1"/>
          </p:cNvSpPr>
          <p:nvPr/>
        </p:nvSpPr>
        <p:spPr bwMode="auto">
          <a:xfrm>
            <a:off x="3933826" y="2436813"/>
            <a:ext cx="4848225" cy="2614613"/>
          </a:xfrm>
          <a:prstGeom prst="rect">
            <a:avLst/>
          </a:prstGeom>
          <a:noFill/>
          <a:ln w="28575">
            <a:solidFill>
              <a:srgbClr val="05AD01"/>
            </a:solidFill>
            <a:miter lim="800000"/>
            <a:headEnd/>
            <a:tailEnd/>
          </a:ln>
          <a:effectLst/>
        </p:spPr>
        <p:txBody>
          <a:bodyPr lIns="63500" tIns="133200" rIns="63500" bIns="133200">
            <a:spAutoFit/>
          </a:bodyPr>
          <a:lstStyle/>
          <a:p>
            <a:pPr marL="609600" indent="-609600" algn="l">
              <a:lnSpc>
                <a:spcPct val="75000"/>
              </a:lnSpc>
              <a:spcBef>
                <a:spcPct val="65000"/>
              </a:spcBef>
              <a:buClr>
                <a:srgbClr val="FF0000"/>
              </a:buClr>
              <a:buSzPct val="100000"/>
            </a:pPr>
            <a:r>
              <a:rPr lang="zh-CN" altLang="en-US" sz="2400" b="1" dirty="0">
                <a:ea typeface="宋体" pitchFamily="2" charset="-122"/>
              </a:rPr>
              <a:t>一、</a:t>
            </a:r>
            <a:r>
              <a:rPr lang="zh-CN" altLang="en-US" sz="2400" b="1" dirty="0">
                <a:solidFill>
                  <a:srgbClr val="C0C0C0"/>
                </a:solidFill>
                <a:ea typeface="宋体" pitchFamily="2" charset="-122"/>
              </a:rPr>
              <a:t>总线</a:t>
            </a:r>
          </a:p>
          <a:p>
            <a:pPr marL="609600" indent="-609600" algn="l">
              <a:lnSpc>
                <a:spcPct val="75000"/>
              </a:lnSpc>
              <a:spcBef>
                <a:spcPct val="65000"/>
              </a:spcBef>
              <a:buClr>
                <a:srgbClr val="FF0000"/>
              </a:buClr>
              <a:buSzPct val="100000"/>
            </a:pPr>
            <a:r>
              <a:rPr lang="zh-CN" altLang="en-US" sz="2400" b="1" dirty="0">
                <a:ea typeface="宋体" pitchFamily="2" charset="-122"/>
              </a:rPr>
              <a:t>二、</a:t>
            </a:r>
            <a:r>
              <a:rPr lang="en-US" altLang="zh-CN" sz="2400" b="1" dirty="0">
                <a:solidFill>
                  <a:srgbClr val="C0C0C0"/>
                </a:solidFill>
                <a:ea typeface="宋体" pitchFamily="2" charset="-122"/>
              </a:rPr>
              <a:t>I/O</a:t>
            </a:r>
            <a:r>
              <a:rPr lang="zh-CN" altLang="en-US" sz="2400" b="1" dirty="0">
                <a:solidFill>
                  <a:srgbClr val="C0C0C0"/>
                </a:solidFill>
                <a:ea typeface="宋体" pitchFamily="2" charset="-122"/>
              </a:rPr>
              <a:t>接口</a:t>
            </a:r>
          </a:p>
          <a:p>
            <a:pPr marL="609600" indent="-609600" algn="l">
              <a:lnSpc>
                <a:spcPct val="75000"/>
              </a:lnSpc>
              <a:spcBef>
                <a:spcPct val="65000"/>
              </a:spcBef>
              <a:buClr>
                <a:srgbClr val="FF0000"/>
              </a:buClr>
              <a:buSzPct val="100000"/>
            </a:pPr>
            <a:r>
              <a:rPr lang="zh-CN" altLang="en-US" sz="2400" b="1" dirty="0">
                <a:ea typeface="宋体" pitchFamily="2" charset="-122"/>
              </a:rPr>
              <a:t>三、</a:t>
            </a:r>
            <a:r>
              <a:rPr lang="zh-CN" altLang="en-US" sz="2400" b="1" dirty="0">
                <a:solidFill>
                  <a:schemeClr val="accent2"/>
                </a:solidFill>
                <a:ea typeface="宋体" pitchFamily="2" charset="-122"/>
              </a:rPr>
              <a:t>程序查询</a:t>
            </a:r>
            <a:r>
              <a:rPr lang="en-US" altLang="zh-CN" sz="2400" b="1" dirty="0">
                <a:solidFill>
                  <a:schemeClr val="accent2"/>
                </a:solidFill>
                <a:ea typeface="宋体" pitchFamily="2" charset="-122"/>
              </a:rPr>
              <a:t>I/O</a:t>
            </a:r>
            <a:r>
              <a:rPr lang="zh-CN" altLang="en-US" sz="2400" b="1" dirty="0">
                <a:solidFill>
                  <a:schemeClr val="accent2"/>
                </a:solidFill>
                <a:ea typeface="宋体" pitchFamily="2" charset="-122"/>
              </a:rPr>
              <a:t>方式</a:t>
            </a:r>
          </a:p>
          <a:p>
            <a:pPr marL="609600" indent="-609600" algn="l">
              <a:lnSpc>
                <a:spcPct val="75000"/>
              </a:lnSpc>
              <a:spcBef>
                <a:spcPct val="65000"/>
              </a:spcBef>
              <a:buClr>
                <a:srgbClr val="FF0000"/>
              </a:buClr>
              <a:buSzPct val="100000"/>
            </a:pPr>
            <a:r>
              <a:rPr lang="zh-CN" altLang="en-US" sz="2400" b="1" dirty="0">
                <a:ea typeface="宋体" pitchFamily="2" charset="-122"/>
              </a:rPr>
              <a:t>四、</a:t>
            </a:r>
            <a:r>
              <a:rPr lang="zh-CN" altLang="en-US" sz="2400" b="1" dirty="0">
                <a:solidFill>
                  <a:schemeClr val="tx1"/>
                </a:solidFill>
                <a:ea typeface="宋体" pitchFamily="2" charset="-122"/>
              </a:rPr>
              <a:t>中断与中断</a:t>
            </a:r>
            <a:r>
              <a:rPr lang="en-US" altLang="zh-CN" sz="2400" b="1" dirty="0">
                <a:solidFill>
                  <a:schemeClr val="tx1"/>
                </a:solidFill>
                <a:ea typeface="宋体" pitchFamily="2" charset="-122"/>
              </a:rPr>
              <a:t>I/O</a:t>
            </a:r>
            <a:r>
              <a:rPr lang="zh-CN" altLang="en-US" sz="2400" b="1" dirty="0">
                <a:solidFill>
                  <a:schemeClr val="tx1"/>
                </a:solidFill>
                <a:ea typeface="宋体" pitchFamily="2" charset="-122"/>
              </a:rPr>
              <a:t>方式</a:t>
            </a:r>
          </a:p>
          <a:p>
            <a:pPr marL="609600" indent="-609600" algn="l">
              <a:lnSpc>
                <a:spcPct val="75000"/>
              </a:lnSpc>
              <a:spcBef>
                <a:spcPct val="65000"/>
              </a:spcBef>
              <a:buClr>
                <a:srgbClr val="FF0000"/>
              </a:buClr>
              <a:buSzPct val="100000"/>
            </a:pPr>
            <a:r>
              <a:rPr lang="zh-CN" altLang="en-US" sz="2400" b="1" dirty="0">
                <a:ea typeface="宋体" pitchFamily="2" charset="-122"/>
              </a:rPr>
              <a:t>五、</a:t>
            </a:r>
            <a:r>
              <a:rPr lang="en-US" altLang="zh-CN" sz="2400" b="1" dirty="0">
                <a:solidFill>
                  <a:schemeClr val="tx1"/>
                </a:solidFill>
                <a:ea typeface="宋体" pitchFamily="2" charset="-122"/>
              </a:rPr>
              <a:t>DMA I/O</a:t>
            </a:r>
            <a:r>
              <a:rPr lang="zh-CN" altLang="en-US" sz="2400" b="1" dirty="0" smtClean="0">
                <a:solidFill>
                  <a:schemeClr val="tx1"/>
                </a:solidFill>
                <a:ea typeface="宋体" pitchFamily="2" charset="-122"/>
              </a:rPr>
              <a:t>方式</a:t>
            </a:r>
            <a:endParaRPr lang="zh-CN" altLang="en-US" sz="2400" b="1" dirty="0">
              <a:solidFill>
                <a:schemeClr val="tx1"/>
              </a:solidFill>
              <a:ea typeface="宋体" pitchFamily="2" charset="-122"/>
            </a:endParaRPr>
          </a:p>
        </p:txBody>
      </p:sp>
      <p:sp>
        <p:nvSpPr>
          <p:cNvPr id="5" name="Rectangle 6"/>
          <p:cNvSpPr>
            <a:spLocks noChangeArrowheads="1"/>
          </p:cNvSpPr>
          <p:nvPr/>
        </p:nvSpPr>
        <p:spPr bwMode="auto">
          <a:xfrm>
            <a:off x="3729038" y="1809750"/>
            <a:ext cx="5327650" cy="523875"/>
          </a:xfrm>
          <a:prstGeom prst="rect">
            <a:avLst/>
          </a:prstGeom>
          <a:noFill/>
          <a:ln w="9525">
            <a:noFill/>
            <a:miter lim="800000"/>
            <a:headEnd/>
            <a:tailEnd/>
          </a:ln>
        </p:spPr>
        <p:txBody>
          <a:bodyPr/>
          <a:lstStyle/>
          <a:p>
            <a:pPr>
              <a:lnSpc>
                <a:spcPct val="87000"/>
              </a:lnSpc>
            </a:pPr>
            <a:r>
              <a:rPr lang="zh-CN" altLang="en-US" sz="2800" b="1" dirty="0" smtClean="0">
                <a:solidFill>
                  <a:srgbClr val="001ADC"/>
                </a:solidFill>
                <a:latin typeface="楷体_GB2312" pitchFamily="49" charset="-122"/>
                <a:ea typeface="楷体_GB2312" pitchFamily="49" charset="-122"/>
              </a:rPr>
              <a:t>第十部分  总线与</a:t>
            </a:r>
            <a:r>
              <a:rPr lang="en-US" altLang="zh-CN" sz="2800" b="1" dirty="0" smtClean="0">
                <a:solidFill>
                  <a:srgbClr val="001ADC"/>
                </a:solidFill>
                <a:latin typeface="楷体_GB2312" pitchFamily="49" charset="-122"/>
                <a:ea typeface="楷体_GB2312" pitchFamily="49" charset="-122"/>
              </a:rPr>
              <a:t>I/O</a:t>
            </a:r>
            <a:endParaRPr lang="en-US" altLang="zh-CN" sz="2800" b="1" dirty="0">
              <a:solidFill>
                <a:srgbClr val="001ADC"/>
              </a:solidFill>
              <a:latin typeface="楷体_GB2312" pitchFamily="49" charset="-122"/>
              <a:ea typeface="楷体_GB2312" pitchFamily="49" charset="-122"/>
            </a:endParaRPr>
          </a:p>
        </p:txBody>
      </p:sp>
    </p:spTree>
    <p:extLst>
      <p:ext uri="{BB962C8B-B14F-4D97-AF65-F5344CB8AC3E}">
        <p14:creationId xmlns:p14="http://schemas.microsoft.com/office/powerpoint/2010/main" val="3740192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839416" y="320093"/>
            <a:ext cx="5257800" cy="372603"/>
          </a:xfrm>
        </p:spPr>
        <p:txBody>
          <a:bodyPr/>
          <a:lstStyle/>
          <a:p>
            <a:r>
              <a:rPr lang="en-US" altLang="zh-CN" dirty="0" smtClean="0"/>
              <a:t>3 </a:t>
            </a:r>
            <a:r>
              <a:rPr lang="zh-CN" altLang="en-US" dirty="0" smtClean="0"/>
              <a:t>程序</a:t>
            </a:r>
            <a:r>
              <a:rPr lang="zh-CN" altLang="en-US" dirty="0"/>
              <a:t>查询</a:t>
            </a:r>
            <a:r>
              <a:rPr lang="en-US" altLang="zh-CN" dirty="0"/>
              <a:t>I/O</a:t>
            </a:r>
            <a:r>
              <a:rPr lang="zh-CN" altLang="en-US" dirty="0"/>
              <a:t>方式</a:t>
            </a:r>
          </a:p>
        </p:txBody>
      </p:sp>
      <p:sp>
        <p:nvSpPr>
          <p:cNvPr id="395267" name="Rectangle 3"/>
          <p:cNvSpPr>
            <a:spLocks noGrp="1" noChangeArrowheads="1"/>
          </p:cNvSpPr>
          <p:nvPr>
            <p:ph type="body" idx="1"/>
          </p:nvPr>
        </p:nvSpPr>
        <p:spPr>
          <a:xfrm>
            <a:off x="911424" y="928553"/>
            <a:ext cx="10729192" cy="4437112"/>
          </a:xfrm>
        </p:spPr>
        <p:txBody>
          <a:bodyPr/>
          <a:lstStyle/>
          <a:p>
            <a:pPr>
              <a:lnSpc>
                <a:spcPct val="150000"/>
              </a:lnSpc>
              <a:spcBef>
                <a:spcPts val="0"/>
              </a:spcBef>
            </a:pPr>
            <a:r>
              <a:rPr lang="zh-CN" altLang="en-US" dirty="0">
                <a:ea typeface="宋体" pitchFamily="2" charset="-122"/>
              </a:rPr>
              <a:t>也</a:t>
            </a:r>
            <a:r>
              <a:rPr lang="zh-CN" altLang="en-US" dirty="0" smtClean="0">
                <a:ea typeface="宋体" pitchFamily="2" charset="-122"/>
              </a:rPr>
              <a:t>称编程</a:t>
            </a:r>
            <a:r>
              <a:rPr lang="zh-CN" altLang="en-US" dirty="0">
                <a:ea typeface="宋体" pitchFamily="2" charset="-122"/>
              </a:rPr>
              <a:t>式</a:t>
            </a:r>
            <a:r>
              <a:rPr lang="en-US" altLang="zh-CN" dirty="0" smtClean="0">
                <a:ea typeface="宋体" pitchFamily="2" charset="-122"/>
              </a:rPr>
              <a:t>I/O</a:t>
            </a:r>
            <a:r>
              <a:rPr lang="zh-CN" altLang="en-US" dirty="0" smtClean="0">
                <a:ea typeface="宋体" pitchFamily="2" charset="-122"/>
              </a:rPr>
              <a:t>，处理器</a:t>
            </a:r>
            <a:r>
              <a:rPr lang="zh-CN" altLang="en-US" dirty="0" smtClean="0">
                <a:solidFill>
                  <a:srgbClr val="C00000"/>
                </a:solidFill>
                <a:ea typeface="宋体" pitchFamily="2" charset="-122"/>
              </a:rPr>
              <a:t>执行程序</a:t>
            </a:r>
            <a:r>
              <a:rPr lang="zh-CN" altLang="en-US" dirty="0" smtClean="0">
                <a:ea typeface="宋体" pitchFamily="2" charset="-122"/>
              </a:rPr>
              <a:t>直接控制</a:t>
            </a:r>
            <a:r>
              <a:rPr lang="en-US" altLang="zh-CN" dirty="0" smtClean="0">
                <a:ea typeface="宋体" pitchFamily="2" charset="-122"/>
              </a:rPr>
              <a:t>I/O</a:t>
            </a:r>
            <a:r>
              <a:rPr lang="zh-CN" altLang="en-US" dirty="0" smtClean="0">
                <a:ea typeface="宋体" pitchFamily="2" charset="-122"/>
              </a:rPr>
              <a:t>，包括：</a:t>
            </a:r>
            <a:endParaRPr lang="en-US" altLang="zh-CN" dirty="0" smtClean="0">
              <a:ea typeface="宋体" pitchFamily="2" charset="-122"/>
            </a:endParaRPr>
          </a:p>
          <a:p>
            <a:pPr lvl="1">
              <a:lnSpc>
                <a:spcPct val="150000"/>
              </a:lnSpc>
              <a:spcBef>
                <a:spcPts val="0"/>
              </a:spcBef>
            </a:pPr>
            <a:r>
              <a:rPr lang="zh-CN" altLang="en-US" sz="2000" dirty="0">
                <a:ea typeface="宋体" pitchFamily="2" charset="-122"/>
              </a:rPr>
              <a:t>检测设备状态</a:t>
            </a:r>
            <a:endParaRPr lang="en-US" altLang="zh-CN" sz="2000" dirty="0">
              <a:ea typeface="宋体" pitchFamily="2" charset="-122"/>
            </a:endParaRPr>
          </a:p>
          <a:p>
            <a:pPr lvl="1">
              <a:lnSpc>
                <a:spcPct val="150000"/>
              </a:lnSpc>
              <a:spcBef>
                <a:spcPts val="0"/>
              </a:spcBef>
            </a:pPr>
            <a:r>
              <a:rPr lang="zh-CN" altLang="en-US" sz="2000" dirty="0">
                <a:ea typeface="宋体" pitchFamily="2" charset="-122"/>
              </a:rPr>
              <a:t>发送读写命令（处理器发送</a:t>
            </a:r>
            <a:r>
              <a:rPr lang="en-US" altLang="zh-CN" sz="2000" dirty="0">
                <a:ea typeface="宋体" pitchFamily="2" charset="-122"/>
              </a:rPr>
              <a:t>I/O</a:t>
            </a:r>
            <a:r>
              <a:rPr lang="zh-CN" altLang="en-US" sz="2000" dirty="0">
                <a:ea typeface="宋体" pitchFamily="2" charset="-122"/>
              </a:rPr>
              <a:t>命令后，必须等待，直到</a:t>
            </a:r>
            <a:r>
              <a:rPr lang="en-US" altLang="zh-CN" sz="2000" dirty="0">
                <a:ea typeface="宋体" pitchFamily="2" charset="-122"/>
              </a:rPr>
              <a:t>I/O</a:t>
            </a:r>
            <a:r>
              <a:rPr lang="zh-CN" altLang="en-US" sz="2000" dirty="0">
                <a:ea typeface="宋体" pitchFamily="2" charset="-122"/>
              </a:rPr>
              <a:t>接口状态就绪）</a:t>
            </a:r>
            <a:endParaRPr lang="en-US" altLang="zh-CN" sz="2000" dirty="0">
              <a:ea typeface="宋体" pitchFamily="2" charset="-122"/>
            </a:endParaRPr>
          </a:p>
          <a:p>
            <a:pPr lvl="1">
              <a:lnSpc>
                <a:spcPct val="150000"/>
              </a:lnSpc>
              <a:spcBef>
                <a:spcPts val="0"/>
              </a:spcBef>
            </a:pPr>
            <a:r>
              <a:rPr lang="zh-CN" altLang="en-US" sz="2000" dirty="0">
                <a:ea typeface="宋体" pitchFamily="2" charset="-122"/>
              </a:rPr>
              <a:t>传送数据</a:t>
            </a:r>
            <a:endParaRPr lang="en-US" altLang="zh-CN" sz="2000" dirty="0">
              <a:ea typeface="宋体" pitchFamily="2" charset="-122"/>
            </a:endParaRPr>
          </a:p>
          <a:p>
            <a:pPr>
              <a:lnSpc>
                <a:spcPct val="150000"/>
              </a:lnSpc>
              <a:spcBef>
                <a:spcPts val="0"/>
              </a:spcBef>
            </a:pPr>
            <a:r>
              <a:rPr lang="en-US" altLang="zh-CN" sz="2600" dirty="0">
                <a:ea typeface="宋体" pitchFamily="2" charset="-122"/>
              </a:rPr>
              <a:t>I/O</a:t>
            </a:r>
            <a:r>
              <a:rPr lang="zh-CN" altLang="en-US" sz="2600" dirty="0">
                <a:ea typeface="宋体" pitchFamily="2" charset="-122"/>
              </a:rPr>
              <a:t>命令</a:t>
            </a:r>
            <a:endParaRPr lang="en-US" altLang="zh-CN" sz="2600" dirty="0">
              <a:ea typeface="宋体" pitchFamily="2" charset="-122"/>
            </a:endParaRPr>
          </a:p>
          <a:p>
            <a:pPr lvl="1">
              <a:lnSpc>
                <a:spcPct val="150000"/>
              </a:lnSpc>
              <a:spcBef>
                <a:spcPts val="0"/>
              </a:spcBef>
            </a:pPr>
            <a:r>
              <a:rPr lang="zh-CN" altLang="en-US" sz="2000" dirty="0">
                <a:ea typeface="宋体" pitchFamily="2" charset="-122"/>
              </a:rPr>
              <a:t>控制命令：激活外设完成动作。如指示磁带机快进或快退，控制命令与设备类型相关；</a:t>
            </a:r>
            <a:endParaRPr lang="en-US" altLang="zh-CN" sz="2000" dirty="0">
              <a:ea typeface="宋体" pitchFamily="2" charset="-122"/>
            </a:endParaRPr>
          </a:p>
          <a:p>
            <a:pPr lvl="1">
              <a:lnSpc>
                <a:spcPct val="150000"/>
              </a:lnSpc>
              <a:spcBef>
                <a:spcPts val="0"/>
              </a:spcBef>
            </a:pPr>
            <a:r>
              <a:rPr lang="zh-CN" altLang="en-US" sz="2000" dirty="0">
                <a:ea typeface="宋体" pitchFamily="2" charset="-122"/>
              </a:rPr>
              <a:t>测试命令：测试与</a:t>
            </a:r>
            <a:r>
              <a:rPr lang="en-US" altLang="zh-CN" sz="2000" dirty="0">
                <a:ea typeface="宋体" pitchFamily="2" charset="-122"/>
              </a:rPr>
              <a:t>I/O</a:t>
            </a:r>
            <a:r>
              <a:rPr lang="zh-CN" altLang="en-US" sz="2000" dirty="0">
                <a:ea typeface="宋体" pitchFamily="2" charset="-122"/>
              </a:rPr>
              <a:t>接口及其外部设备的各种状态条件；</a:t>
            </a:r>
            <a:endParaRPr lang="en-US" altLang="zh-CN" sz="2000" dirty="0">
              <a:ea typeface="宋体" pitchFamily="2" charset="-122"/>
            </a:endParaRPr>
          </a:p>
          <a:p>
            <a:pPr lvl="1">
              <a:lnSpc>
                <a:spcPct val="150000"/>
              </a:lnSpc>
              <a:spcBef>
                <a:spcPts val="0"/>
              </a:spcBef>
            </a:pPr>
            <a:r>
              <a:rPr lang="zh-CN" altLang="en-US" sz="2000" dirty="0">
                <a:ea typeface="宋体" pitchFamily="2" charset="-122"/>
              </a:rPr>
              <a:t>读命令：使</a:t>
            </a:r>
            <a:r>
              <a:rPr lang="en-US" altLang="zh-CN" sz="2000" dirty="0">
                <a:ea typeface="宋体" pitchFamily="2" charset="-122"/>
              </a:rPr>
              <a:t>I/O</a:t>
            </a:r>
            <a:r>
              <a:rPr lang="zh-CN" altLang="en-US" sz="2000" dirty="0">
                <a:ea typeface="宋体" pitchFamily="2" charset="-122"/>
              </a:rPr>
              <a:t>接口从外设获得一个数据项，存入内部缓冲区；</a:t>
            </a:r>
            <a:endParaRPr lang="en-US" altLang="zh-CN" sz="2000" dirty="0">
              <a:ea typeface="宋体" pitchFamily="2" charset="-122"/>
            </a:endParaRPr>
          </a:p>
          <a:p>
            <a:pPr lvl="1">
              <a:lnSpc>
                <a:spcPct val="150000"/>
              </a:lnSpc>
              <a:spcBef>
                <a:spcPts val="0"/>
              </a:spcBef>
            </a:pPr>
            <a:r>
              <a:rPr lang="zh-CN" altLang="en-US" sz="2000" dirty="0">
                <a:ea typeface="宋体" pitchFamily="2" charset="-122"/>
              </a:rPr>
              <a:t>写命令：使</a:t>
            </a:r>
            <a:r>
              <a:rPr lang="en-US" altLang="zh-CN" sz="2000" dirty="0">
                <a:ea typeface="宋体" pitchFamily="2" charset="-122"/>
              </a:rPr>
              <a:t>I/O</a:t>
            </a:r>
            <a:r>
              <a:rPr lang="zh-CN" altLang="en-US" sz="2000" dirty="0">
                <a:ea typeface="宋体" pitchFamily="2" charset="-122"/>
              </a:rPr>
              <a:t>接口从数据总线获得一个数据项，然后传送到外设。</a:t>
            </a:r>
            <a:endParaRPr lang="en-US" altLang="zh-CN" sz="2000" dirty="0">
              <a:ea typeface="宋体" pitchFamily="2" charset="-122"/>
            </a:endParaRPr>
          </a:p>
        </p:txBody>
      </p:sp>
    </p:spTree>
    <p:extLst>
      <p:ext uri="{BB962C8B-B14F-4D97-AF65-F5344CB8AC3E}">
        <p14:creationId xmlns:p14="http://schemas.microsoft.com/office/powerpoint/2010/main" val="22483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267">
                                            <p:txEl>
                                              <p:pRg st="4" end="4"/>
                                            </p:txEl>
                                          </p:spTgt>
                                        </p:tgtEl>
                                        <p:attrNameLst>
                                          <p:attrName>style.visibility</p:attrName>
                                        </p:attrNameLst>
                                      </p:cBhvr>
                                      <p:to>
                                        <p:strVal val="visible"/>
                                      </p:to>
                                    </p:set>
                                    <p:animEffect transition="in" filter="fade">
                                      <p:cBhvr>
                                        <p:cTn id="7" dur="500"/>
                                        <p:tgtEl>
                                          <p:spTgt spid="39526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5267">
                                            <p:txEl>
                                              <p:pRg st="5" end="5"/>
                                            </p:txEl>
                                          </p:spTgt>
                                        </p:tgtEl>
                                        <p:attrNameLst>
                                          <p:attrName>style.visibility</p:attrName>
                                        </p:attrNameLst>
                                      </p:cBhvr>
                                      <p:to>
                                        <p:strVal val="visible"/>
                                      </p:to>
                                    </p:set>
                                    <p:animEffect transition="in" filter="fade">
                                      <p:cBhvr>
                                        <p:cTn id="12" dur="500"/>
                                        <p:tgtEl>
                                          <p:spTgt spid="39526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5267">
                                            <p:txEl>
                                              <p:pRg st="6" end="6"/>
                                            </p:txEl>
                                          </p:spTgt>
                                        </p:tgtEl>
                                        <p:attrNameLst>
                                          <p:attrName>style.visibility</p:attrName>
                                        </p:attrNameLst>
                                      </p:cBhvr>
                                      <p:to>
                                        <p:strVal val="visible"/>
                                      </p:to>
                                    </p:set>
                                    <p:animEffect transition="in" filter="fade">
                                      <p:cBhvr>
                                        <p:cTn id="17" dur="500"/>
                                        <p:tgtEl>
                                          <p:spTgt spid="39526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5267">
                                            <p:txEl>
                                              <p:pRg st="7" end="7"/>
                                            </p:txEl>
                                          </p:spTgt>
                                        </p:tgtEl>
                                        <p:attrNameLst>
                                          <p:attrName>style.visibility</p:attrName>
                                        </p:attrNameLst>
                                      </p:cBhvr>
                                      <p:to>
                                        <p:strVal val="visible"/>
                                      </p:to>
                                    </p:set>
                                    <p:animEffect transition="in" filter="fade">
                                      <p:cBhvr>
                                        <p:cTn id="22" dur="500"/>
                                        <p:tgtEl>
                                          <p:spTgt spid="39526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5267">
                                            <p:txEl>
                                              <p:pRg st="8" end="8"/>
                                            </p:txEl>
                                          </p:spTgt>
                                        </p:tgtEl>
                                        <p:attrNameLst>
                                          <p:attrName>style.visibility</p:attrName>
                                        </p:attrNameLst>
                                      </p:cBhvr>
                                      <p:to>
                                        <p:strVal val="visible"/>
                                      </p:to>
                                    </p:set>
                                    <p:animEffect transition="in" filter="fade">
                                      <p:cBhvr>
                                        <p:cTn id="27" dur="500"/>
                                        <p:tgtEl>
                                          <p:spTgt spid="395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695400" y="332656"/>
            <a:ext cx="5257800" cy="372603"/>
          </a:xfrm>
        </p:spPr>
        <p:txBody>
          <a:bodyPr/>
          <a:lstStyle/>
          <a:p>
            <a:r>
              <a:rPr lang="en-US" altLang="zh-CN" dirty="0" smtClean="0"/>
              <a:t>3 </a:t>
            </a:r>
            <a:r>
              <a:rPr lang="zh-CN" altLang="en-US" dirty="0"/>
              <a:t>程序查询</a:t>
            </a:r>
            <a:r>
              <a:rPr lang="en-US" altLang="zh-CN" dirty="0"/>
              <a:t>I/O</a:t>
            </a:r>
            <a:r>
              <a:rPr lang="zh-CN" altLang="en-US" dirty="0"/>
              <a:t>方式</a:t>
            </a:r>
          </a:p>
        </p:txBody>
      </p:sp>
      <p:pic>
        <p:nvPicPr>
          <p:cNvPr id="560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908721"/>
            <a:ext cx="5040560" cy="5617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793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961657" y="326938"/>
            <a:ext cx="5257800" cy="372603"/>
          </a:xfrm>
        </p:spPr>
        <p:txBody>
          <a:bodyPr/>
          <a:lstStyle/>
          <a:p>
            <a:r>
              <a:rPr lang="en-US" altLang="zh-CN" dirty="0" smtClean="0"/>
              <a:t>3 </a:t>
            </a:r>
            <a:r>
              <a:rPr lang="zh-CN" altLang="en-US" dirty="0"/>
              <a:t>程序查询</a:t>
            </a:r>
            <a:r>
              <a:rPr lang="en-US" altLang="zh-CN" dirty="0"/>
              <a:t>I/O</a:t>
            </a:r>
            <a:r>
              <a:rPr lang="zh-CN" altLang="en-US" dirty="0"/>
              <a:t>方式</a:t>
            </a:r>
          </a:p>
        </p:txBody>
      </p:sp>
      <p:sp>
        <p:nvSpPr>
          <p:cNvPr id="395267" name="Rectangle 3"/>
          <p:cNvSpPr>
            <a:spLocks noGrp="1" noChangeArrowheads="1"/>
          </p:cNvSpPr>
          <p:nvPr>
            <p:ph type="body" idx="1"/>
          </p:nvPr>
        </p:nvSpPr>
        <p:spPr>
          <a:xfrm>
            <a:off x="961657" y="908720"/>
            <a:ext cx="9166791" cy="2713563"/>
          </a:xfrm>
        </p:spPr>
        <p:txBody>
          <a:bodyPr/>
          <a:lstStyle/>
          <a:p>
            <a:pPr>
              <a:lnSpc>
                <a:spcPct val="150000"/>
              </a:lnSpc>
              <a:spcBef>
                <a:spcPts val="600"/>
              </a:spcBef>
            </a:pPr>
            <a:r>
              <a:rPr lang="zh-CN" altLang="en-US" dirty="0" smtClean="0">
                <a:ea typeface="宋体" pitchFamily="2" charset="-122"/>
              </a:rPr>
              <a:t>示例：</a:t>
            </a:r>
            <a:r>
              <a:rPr lang="en-US" altLang="zh-CN" dirty="0" smtClean="0">
                <a:ea typeface="宋体" pitchFamily="2" charset="-122"/>
              </a:rPr>
              <a:t>x86 </a:t>
            </a:r>
            <a:r>
              <a:rPr lang="zh-CN" altLang="en-US" dirty="0" smtClean="0">
                <a:ea typeface="宋体" pitchFamily="2" charset="-122"/>
              </a:rPr>
              <a:t>串行</a:t>
            </a:r>
            <a:r>
              <a:rPr lang="zh-CN" altLang="en-US" dirty="0">
                <a:ea typeface="宋体" pitchFamily="2" charset="-122"/>
              </a:rPr>
              <a:t>接口</a:t>
            </a:r>
            <a:r>
              <a:rPr lang="en-US" altLang="zh-CN" dirty="0">
                <a:ea typeface="宋体" pitchFamily="2" charset="-122"/>
              </a:rPr>
              <a:t>COM1</a:t>
            </a:r>
            <a:r>
              <a:rPr lang="zh-CN" altLang="en-US" dirty="0">
                <a:ea typeface="宋体" pitchFamily="2" charset="-122"/>
              </a:rPr>
              <a:t>（</a:t>
            </a:r>
            <a:r>
              <a:rPr lang="en-US" altLang="zh-CN" dirty="0">
                <a:ea typeface="宋体" pitchFamily="2" charset="-122"/>
              </a:rPr>
              <a:t>RS-232C</a:t>
            </a:r>
            <a:r>
              <a:rPr lang="zh-CN" altLang="en-US" dirty="0">
                <a:ea typeface="宋体" pitchFamily="2" charset="-122"/>
              </a:rPr>
              <a:t>串行接口）</a:t>
            </a:r>
          </a:p>
          <a:p>
            <a:pPr lvl="1">
              <a:lnSpc>
                <a:spcPct val="150000"/>
              </a:lnSpc>
              <a:spcBef>
                <a:spcPts val="600"/>
              </a:spcBef>
            </a:pPr>
            <a:r>
              <a:rPr lang="zh-CN" altLang="en-US" sz="2000" dirty="0" smtClean="0">
                <a:ea typeface="宋体" pitchFamily="2" charset="-122"/>
              </a:rPr>
              <a:t>状态寄存器端口地址：</a:t>
            </a:r>
            <a:r>
              <a:rPr lang="en-US" altLang="zh-CN" sz="2000" dirty="0" smtClean="0">
                <a:ea typeface="宋体" pitchFamily="2" charset="-122"/>
              </a:rPr>
              <a:t>3FD </a:t>
            </a:r>
          </a:p>
          <a:p>
            <a:pPr lvl="2">
              <a:lnSpc>
                <a:spcPct val="150000"/>
              </a:lnSpc>
              <a:spcBef>
                <a:spcPts val="600"/>
              </a:spcBef>
            </a:pPr>
            <a:r>
              <a:rPr lang="zh-CN" altLang="en-US" sz="2000" dirty="0" smtClean="0">
                <a:ea typeface="宋体" pitchFamily="2" charset="-122"/>
              </a:rPr>
              <a:t>状态寄存器：</a:t>
            </a:r>
            <a:r>
              <a:rPr lang="en-US" altLang="zh-CN" sz="2000" dirty="0" smtClean="0">
                <a:ea typeface="宋体" pitchFamily="2" charset="-122"/>
              </a:rPr>
              <a:t>61H</a:t>
            </a:r>
            <a:r>
              <a:rPr lang="zh-CN" altLang="en-US" sz="2000" dirty="0" smtClean="0">
                <a:ea typeface="宋体" pitchFamily="2" charset="-122"/>
              </a:rPr>
              <a:t>表示数据准备就绪</a:t>
            </a:r>
            <a:endParaRPr lang="en-US" altLang="zh-CN" sz="2000" dirty="0" smtClean="0">
              <a:ea typeface="宋体" pitchFamily="2" charset="-122"/>
            </a:endParaRPr>
          </a:p>
          <a:p>
            <a:pPr lvl="1">
              <a:lnSpc>
                <a:spcPct val="150000"/>
              </a:lnSpc>
              <a:spcBef>
                <a:spcPts val="600"/>
              </a:spcBef>
            </a:pPr>
            <a:r>
              <a:rPr lang="zh-CN" altLang="en-US" sz="2000" dirty="0" smtClean="0">
                <a:ea typeface="宋体" pitchFamily="2" charset="-122"/>
              </a:rPr>
              <a:t>数据寄存器端口地址：</a:t>
            </a:r>
            <a:r>
              <a:rPr lang="en-US" altLang="zh-CN" sz="2000" dirty="0" smtClean="0">
                <a:ea typeface="宋体" pitchFamily="2" charset="-122"/>
              </a:rPr>
              <a:t>3F8</a:t>
            </a:r>
          </a:p>
          <a:p>
            <a:pPr lvl="1">
              <a:lnSpc>
                <a:spcPct val="150000"/>
              </a:lnSpc>
              <a:spcBef>
                <a:spcPts val="600"/>
              </a:spcBef>
            </a:pPr>
            <a:endParaRPr lang="zh-CN" altLang="en-US" dirty="0">
              <a:ea typeface="宋体" pitchFamily="2" charset="-122"/>
            </a:endParaRPr>
          </a:p>
        </p:txBody>
      </p:sp>
      <p:sp>
        <p:nvSpPr>
          <p:cNvPr id="395278" name="Text Box 14"/>
          <p:cNvSpPr txBox="1">
            <a:spLocks noChangeArrowheads="1"/>
          </p:cNvSpPr>
          <p:nvPr/>
        </p:nvSpPr>
        <p:spPr bwMode="auto">
          <a:xfrm>
            <a:off x="2201416" y="3356993"/>
            <a:ext cx="4038600" cy="2695575"/>
          </a:xfrm>
          <a:prstGeom prst="rect">
            <a:avLst/>
          </a:prstGeom>
          <a:noFill/>
          <a:ln w="12700">
            <a:solidFill>
              <a:schemeClr val="accent1"/>
            </a:solidFill>
            <a:miter lim="800000"/>
            <a:headEnd/>
            <a:tailEnd/>
          </a:ln>
          <a:effectLst/>
        </p:spPr>
        <p:txBody>
          <a:bodyPr>
            <a:spAutoFit/>
          </a:bodyPr>
          <a:lstStyle/>
          <a:p>
            <a:pPr algn="l">
              <a:spcBef>
                <a:spcPct val="50000"/>
              </a:spcBef>
            </a:pPr>
            <a:r>
              <a:rPr lang="en-US" altLang="zh-CN" dirty="0" err="1">
                <a:solidFill>
                  <a:srgbClr val="0408B2"/>
                </a:solidFill>
                <a:ea typeface="宋体" pitchFamily="2" charset="-122"/>
              </a:rPr>
              <a:t>RdSta</a:t>
            </a:r>
            <a:r>
              <a:rPr lang="en-US" altLang="zh-CN" dirty="0">
                <a:solidFill>
                  <a:srgbClr val="0408B2"/>
                </a:solidFill>
                <a:ea typeface="宋体" pitchFamily="2" charset="-122"/>
              </a:rPr>
              <a:t>:   MOV DX,3FDH</a:t>
            </a:r>
          </a:p>
          <a:p>
            <a:pPr algn="l">
              <a:spcBef>
                <a:spcPct val="50000"/>
              </a:spcBef>
            </a:pPr>
            <a:r>
              <a:rPr lang="en-US" altLang="zh-CN" dirty="0">
                <a:solidFill>
                  <a:srgbClr val="0408B2"/>
                </a:solidFill>
                <a:ea typeface="宋体" pitchFamily="2" charset="-122"/>
              </a:rPr>
              <a:t>              IN  AL,DX </a:t>
            </a:r>
          </a:p>
          <a:p>
            <a:pPr algn="l">
              <a:spcBef>
                <a:spcPct val="50000"/>
              </a:spcBef>
            </a:pPr>
            <a:r>
              <a:rPr lang="en-US" altLang="zh-CN" dirty="0">
                <a:solidFill>
                  <a:srgbClr val="0408B2"/>
                </a:solidFill>
                <a:ea typeface="宋体" pitchFamily="2" charset="-122"/>
              </a:rPr>
              <a:t>              CMP AL,61H</a:t>
            </a:r>
          </a:p>
          <a:p>
            <a:pPr algn="l">
              <a:spcBef>
                <a:spcPct val="50000"/>
              </a:spcBef>
            </a:pPr>
            <a:r>
              <a:rPr lang="en-US" altLang="zh-CN" dirty="0">
                <a:solidFill>
                  <a:srgbClr val="0408B2"/>
                </a:solidFill>
                <a:ea typeface="宋体" pitchFamily="2" charset="-122"/>
              </a:rPr>
              <a:t>              JNE  </a:t>
            </a:r>
            <a:r>
              <a:rPr lang="en-US" altLang="zh-CN" dirty="0" err="1">
                <a:solidFill>
                  <a:srgbClr val="0408B2"/>
                </a:solidFill>
                <a:ea typeface="宋体" pitchFamily="2" charset="-122"/>
              </a:rPr>
              <a:t>RdSta</a:t>
            </a:r>
            <a:endParaRPr lang="en-US" altLang="zh-CN" dirty="0">
              <a:solidFill>
                <a:srgbClr val="0408B2"/>
              </a:solidFill>
              <a:ea typeface="宋体" pitchFamily="2" charset="-122"/>
            </a:endParaRPr>
          </a:p>
          <a:p>
            <a:pPr algn="l">
              <a:spcBef>
                <a:spcPct val="50000"/>
              </a:spcBef>
            </a:pPr>
            <a:r>
              <a:rPr lang="en-US" altLang="zh-CN" dirty="0">
                <a:solidFill>
                  <a:srgbClr val="0408B2"/>
                </a:solidFill>
                <a:ea typeface="宋体" pitchFamily="2" charset="-122"/>
              </a:rPr>
              <a:t>              MOV DX,3F8H</a:t>
            </a:r>
          </a:p>
          <a:p>
            <a:pPr algn="l">
              <a:spcBef>
                <a:spcPct val="50000"/>
              </a:spcBef>
            </a:pPr>
            <a:r>
              <a:rPr lang="en-US" altLang="zh-CN" dirty="0">
                <a:solidFill>
                  <a:srgbClr val="0408B2"/>
                </a:solidFill>
                <a:ea typeface="宋体" pitchFamily="2" charset="-122"/>
              </a:rPr>
              <a:t>              IN AL,DX</a:t>
            </a:r>
          </a:p>
        </p:txBody>
      </p:sp>
      <p:pic>
        <p:nvPicPr>
          <p:cNvPr id="4925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890786"/>
            <a:ext cx="34671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组合 15"/>
          <p:cNvGrpSpPr/>
          <p:nvPr/>
        </p:nvGrpSpPr>
        <p:grpSpPr>
          <a:xfrm>
            <a:off x="6629400" y="3276600"/>
            <a:ext cx="3124200" cy="2667000"/>
            <a:chOff x="6629400" y="3276600"/>
            <a:chExt cx="3124200" cy="2667000"/>
          </a:xfrm>
        </p:grpSpPr>
        <p:sp>
          <p:nvSpPr>
            <p:cNvPr id="17" name="Line 11"/>
            <p:cNvSpPr>
              <a:spLocks noChangeShapeType="1"/>
            </p:cNvSpPr>
            <p:nvPr/>
          </p:nvSpPr>
          <p:spPr bwMode="auto">
            <a:xfrm>
              <a:off x="6629400" y="3581400"/>
              <a:ext cx="1143000" cy="0"/>
            </a:xfrm>
            <a:prstGeom prst="line">
              <a:avLst/>
            </a:prstGeom>
            <a:noFill/>
            <a:ln w="12700">
              <a:solidFill>
                <a:schemeClr val="tx1"/>
              </a:solidFill>
              <a:round/>
              <a:headEnd/>
              <a:tailEnd type="triangle" w="med" len="med"/>
            </a:ln>
            <a:effectLst/>
          </p:spPr>
          <p:txBody>
            <a:bodyPr/>
            <a:lstStyle/>
            <a:p>
              <a:endParaRPr lang="zh-CN" altLang="en-US"/>
            </a:p>
          </p:txBody>
        </p:sp>
        <p:grpSp>
          <p:nvGrpSpPr>
            <p:cNvPr id="18" name="组合 17"/>
            <p:cNvGrpSpPr/>
            <p:nvPr/>
          </p:nvGrpSpPr>
          <p:grpSpPr>
            <a:xfrm>
              <a:off x="6629400" y="3276600"/>
              <a:ext cx="3124200" cy="2667000"/>
              <a:chOff x="6629400" y="3276600"/>
              <a:chExt cx="3124200" cy="2667000"/>
            </a:xfrm>
          </p:grpSpPr>
          <p:sp>
            <p:nvSpPr>
              <p:cNvPr id="19" name="Rectangle 4"/>
              <p:cNvSpPr>
                <a:spLocks noChangeArrowheads="1"/>
              </p:cNvSpPr>
              <p:nvPr/>
            </p:nvSpPr>
            <p:spPr bwMode="auto">
              <a:xfrm>
                <a:off x="7772400" y="3276600"/>
                <a:ext cx="1981200" cy="533400"/>
              </a:xfrm>
              <a:prstGeom prst="rect">
                <a:avLst/>
              </a:prstGeom>
              <a:noFill/>
              <a:ln w="12700">
                <a:solidFill>
                  <a:schemeClr val="tx1"/>
                </a:solidFill>
                <a:miter lim="800000"/>
                <a:headEnd/>
                <a:tailEnd/>
              </a:ln>
              <a:effectLst/>
            </p:spPr>
            <p:txBody>
              <a:bodyPr wrap="none" anchor="ctr"/>
              <a:lstStyle/>
              <a:p>
                <a:r>
                  <a:rPr lang="zh-CN" altLang="en-US" b="1">
                    <a:ea typeface="宋体" pitchFamily="2" charset="-122"/>
                  </a:rPr>
                  <a:t>读状态寄存器</a:t>
                </a:r>
              </a:p>
            </p:txBody>
          </p:sp>
          <p:sp>
            <p:nvSpPr>
              <p:cNvPr id="20" name="AutoShape 5"/>
              <p:cNvSpPr>
                <a:spLocks noChangeArrowheads="1"/>
              </p:cNvSpPr>
              <p:nvPr/>
            </p:nvSpPr>
            <p:spPr bwMode="auto">
              <a:xfrm>
                <a:off x="7848600" y="4191000"/>
                <a:ext cx="1828800" cy="762000"/>
              </a:xfrm>
              <a:prstGeom prst="diamond">
                <a:avLst/>
              </a:prstGeom>
              <a:noFill/>
              <a:ln w="12700">
                <a:solidFill>
                  <a:schemeClr val="tx1"/>
                </a:solidFill>
                <a:miter lim="800000"/>
                <a:headEnd/>
                <a:tailEnd/>
              </a:ln>
              <a:effectLst/>
            </p:spPr>
            <p:txBody>
              <a:bodyPr wrap="none" anchor="ctr"/>
              <a:lstStyle/>
              <a:p>
                <a:r>
                  <a:rPr lang="en-US" altLang="zh-CN" dirty="0">
                    <a:ea typeface="宋体" pitchFamily="2" charset="-122"/>
                  </a:rPr>
                  <a:t>Ready ?</a:t>
                </a:r>
              </a:p>
            </p:txBody>
          </p:sp>
          <p:sp>
            <p:nvSpPr>
              <p:cNvPr id="21" name="Rectangle 6"/>
              <p:cNvSpPr>
                <a:spLocks noChangeArrowheads="1"/>
              </p:cNvSpPr>
              <p:nvPr/>
            </p:nvSpPr>
            <p:spPr bwMode="auto">
              <a:xfrm>
                <a:off x="7772400" y="5410200"/>
                <a:ext cx="1981200" cy="533400"/>
              </a:xfrm>
              <a:prstGeom prst="rect">
                <a:avLst/>
              </a:prstGeom>
              <a:noFill/>
              <a:ln w="12700">
                <a:solidFill>
                  <a:schemeClr val="tx1"/>
                </a:solidFill>
                <a:miter lim="800000"/>
                <a:headEnd/>
                <a:tailEnd/>
              </a:ln>
              <a:effectLst/>
            </p:spPr>
            <p:txBody>
              <a:bodyPr wrap="none" anchor="ctr"/>
              <a:lstStyle/>
              <a:p>
                <a:r>
                  <a:rPr lang="zh-CN" altLang="en-US" b="1">
                    <a:ea typeface="宋体" pitchFamily="2" charset="-122"/>
                  </a:rPr>
                  <a:t>执行</a:t>
                </a:r>
                <a:r>
                  <a:rPr lang="en-US" altLang="zh-CN" b="1">
                    <a:ea typeface="宋体" pitchFamily="2" charset="-122"/>
                  </a:rPr>
                  <a:t>I/O</a:t>
                </a:r>
                <a:r>
                  <a:rPr lang="zh-CN" altLang="en-US" b="1">
                    <a:ea typeface="宋体" pitchFamily="2" charset="-122"/>
                  </a:rPr>
                  <a:t>操作</a:t>
                </a:r>
              </a:p>
            </p:txBody>
          </p:sp>
          <p:sp>
            <p:nvSpPr>
              <p:cNvPr id="22" name="Line 7"/>
              <p:cNvSpPr>
                <a:spLocks noChangeShapeType="1"/>
              </p:cNvSpPr>
              <p:nvPr/>
            </p:nvSpPr>
            <p:spPr bwMode="auto">
              <a:xfrm>
                <a:off x="8763000" y="3810000"/>
                <a:ext cx="0" cy="381000"/>
              </a:xfrm>
              <a:prstGeom prst="line">
                <a:avLst/>
              </a:prstGeom>
              <a:noFill/>
              <a:ln w="12700">
                <a:solidFill>
                  <a:schemeClr val="tx1"/>
                </a:solidFill>
                <a:round/>
                <a:headEnd/>
                <a:tailEnd type="triangle" w="med" len="med"/>
              </a:ln>
              <a:effectLst/>
            </p:spPr>
            <p:txBody>
              <a:bodyPr/>
              <a:lstStyle/>
              <a:p>
                <a:endParaRPr lang="zh-CN" altLang="en-US"/>
              </a:p>
            </p:txBody>
          </p:sp>
          <p:sp>
            <p:nvSpPr>
              <p:cNvPr id="23" name="Line 8"/>
              <p:cNvSpPr>
                <a:spLocks noChangeShapeType="1"/>
              </p:cNvSpPr>
              <p:nvPr/>
            </p:nvSpPr>
            <p:spPr bwMode="auto">
              <a:xfrm>
                <a:off x="8763000" y="4953000"/>
                <a:ext cx="0" cy="457200"/>
              </a:xfrm>
              <a:prstGeom prst="line">
                <a:avLst/>
              </a:prstGeom>
              <a:noFill/>
              <a:ln w="12700">
                <a:solidFill>
                  <a:schemeClr val="tx1"/>
                </a:solidFill>
                <a:round/>
                <a:headEnd/>
                <a:tailEnd type="triangle" w="med" len="med"/>
              </a:ln>
              <a:effectLst/>
            </p:spPr>
            <p:txBody>
              <a:bodyPr/>
              <a:lstStyle/>
              <a:p>
                <a:endParaRPr lang="zh-CN" altLang="en-US"/>
              </a:p>
            </p:txBody>
          </p:sp>
          <p:sp>
            <p:nvSpPr>
              <p:cNvPr id="24" name="Line 9"/>
              <p:cNvSpPr>
                <a:spLocks noChangeShapeType="1"/>
              </p:cNvSpPr>
              <p:nvPr/>
            </p:nvSpPr>
            <p:spPr bwMode="auto">
              <a:xfrm flipH="1">
                <a:off x="6629400" y="4572000"/>
                <a:ext cx="1219200" cy="0"/>
              </a:xfrm>
              <a:prstGeom prst="line">
                <a:avLst/>
              </a:prstGeom>
              <a:noFill/>
              <a:ln w="12700">
                <a:solidFill>
                  <a:schemeClr val="tx1"/>
                </a:solidFill>
                <a:round/>
                <a:headEnd/>
                <a:tailEnd/>
              </a:ln>
              <a:effectLst/>
            </p:spPr>
            <p:txBody>
              <a:bodyPr/>
              <a:lstStyle/>
              <a:p>
                <a:endParaRPr lang="zh-CN" altLang="en-US"/>
              </a:p>
            </p:txBody>
          </p:sp>
          <p:sp>
            <p:nvSpPr>
              <p:cNvPr id="25" name="Line 10"/>
              <p:cNvSpPr>
                <a:spLocks noChangeShapeType="1"/>
              </p:cNvSpPr>
              <p:nvPr/>
            </p:nvSpPr>
            <p:spPr bwMode="auto">
              <a:xfrm flipV="1">
                <a:off x="6629400" y="3581400"/>
                <a:ext cx="0" cy="990600"/>
              </a:xfrm>
              <a:prstGeom prst="line">
                <a:avLst/>
              </a:prstGeom>
              <a:noFill/>
              <a:ln w="12700">
                <a:solidFill>
                  <a:schemeClr val="tx1"/>
                </a:solidFill>
                <a:round/>
                <a:headEnd/>
                <a:tailEnd/>
              </a:ln>
              <a:effectLst/>
            </p:spPr>
            <p:txBody>
              <a:bodyPr/>
              <a:lstStyle/>
              <a:p>
                <a:endParaRPr lang="zh-CN" altLang="en-US"/>
              </a:p>
            </p:txBody>
          </p:sp>
          <p:sp>
            <p:nvSpPr>
              <p:cNvPr id="26" name="Text Box 12"/>
              <p:cNvSpPr txBox="1">
                <a:spLocks noChangeArrowheads="1"/>
              </p:cNvSpPr>
              <p:nvPr/>
            </p:nvSpPr>
            <p:spPr bwMode="auto">
              <a:xfrm>
                <a:off x="7162800" y="4191001"/>
                <a:ext cx="7620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No</a:t>
                </a:r>
              </a:p>
            </p:txBody>
          </p:sp>
          <p:sp>
            <p:nvSpPr>
              <p:cNvPr id="27" name="Text Box 13"/>
              <p:cNvSpPr txBox="1">
                <a:spLocks noChangeArrowheads="1"/>
              </p:cNvSpPr>
              <p:nvPr/>
            </p:nvSpPr>
            <p:spPr bwMode="auto">
              <a:xfrm>
                <a:off x="8915400" y="4876801"/>
                <a:ext cx="8382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Yes</a:t>
                </a:r>
              </a:p>
            </p:txBody>
          </p:sp>
        </p:grpSp>
      </p:grpSp>
    </p:spTree>
    <p:extLst>
      <p:ext uri="{BB962C8B-B14F-4D97-AF65-F5344CB8AC3E}">
        <p14:creationId xmlns:p14="http://schemas.microsoft.com/office/powerpoint/2010/main" val="492925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961657" y="326938"/>
            <a:ext cx="5257800" cy="372603"/>
          </a:xfrm>
        </p:spPr>
        <p:txBody>
          <a:bodyPr/>
          <a:lstStyle/>
          <a:p>
            <a:r>
              <a:rPr lang="en-US" altLang="zh-CN" dirty="0" smtClean="0"/>
              <a:t>3 </a:t>
            </a:r>
            <a:r>
              <a:rPr lang="zh-CN" altLang="en-US" dirty="0"/>
              <a:t>程序查询</a:t>
            </a:r>
            <a:r>
              <a:rPr lang="en-US" altLang="zh-CN" dirty="0"/>
              <a:t>I/O</a:t>
            </a:r>
            <a:r>
              <a:rPr lang="zh-CN" altLang="en-US" dirty="0"/>
              <a:t>方式</a:t>
            </a:r>
          </a:p>
        </p:txBody>
      </p:sp>
      <p:sp>
        <p:nvSpPr>
          <p:cNvPr id="395267" name="Rectangle 3"/>
          <p:cNvSpPr>
            <a:spLocks noGrp="1" noChangeArrowheads="1"/>
          </p:cNvSpPr>
          <p:nvPr>
            <p:ph type="body" idx="1"/>
          </p:nvPr>
        </p:nvSpPr>
        <p:spPr>
          <a:xfrm>
            <a:off x="961657" y="908720"/>
            <a:ext cx="9166791" cy="2221121"/>
          </a:xfrm>
        </p:spPr>
        <p:txBody>
          <a:bodyPr/>
          <a:lstStyle/>
          <a:p>
            <a:pPr>
              <a:lnSpc>
                <a:spcPct val="150000"/>
              </a:lnSpc>
              <a:spcBef>
                <a:spcPts val="600"/>
              </a:spcBef>
            </a:pPr>
            <a:r>
              <a:rPr lang="zh-CN" altLang="en-US" dirty="0" smtClean="0">
                <a:ea typeface="宋体" pitchFamily="2" charset="-122"/>
              </a:rPr>
              <a:t>示例：</a:t>
            </a:r>
            <a:r>
              <a:rPr lang="en-US" altLang="zh-CN" dirty="0" smtClean="0">
                <a:ea typeface="宋体" pitchFamily="2" charset="-122"/>
              </a:rPr>
              <a:t>MIPS </a:t>
            </a:r>
            <a:r>
              <a:rPr lang="zh-CN" altLang="en-US" dirty="0" smtClean="0">
                <a:ea typeface="宋体" pitchFamily="2" charset="-122"/>
              </a:rPr>
              <a:t>简单键盘输入设备</a:t>
            </a:r>
            <a:endParaRPr lang="zh-CN" altLang="en-US" dirty="0">
              <a:ea typeface="宋体" pitchFamily="2" charset="-122"/>
            </a:endParaRPr>
          </a:p>
          <a:p>
            <a:pPr lvl="1">
              <a:lnSpc>
                <a:spcPct val="150000"/>
              </a:lnSpc>
              <a:spcBef>
                <a:spcPts val="600"/>
              </a:spcBef>
            </a:pPr>
            <a:r>
              <a:rPr lang="zh-CN" altLang="en-US" sz="2000" dirty="0" smtClean="0">
                <a:ea typeface="宋体" pitchFamily="2" charset="-122"/>
              </a:rPr>
              <a:t>状态寄存器地址：</a:t>
            </a:r>
            <a:r>
              <a:rPr lang="en-US" altLang="zh-CN" sz="2000" dirty="0">
                <a:latin typeface="Courier New" panose="02070309020205020404" pitchFamily="49" charset="0"/>
                <a:ea typeface="宋体" pitchFamily="2" charset="-122"/>
                <a:cs typeface="Courier New" panose="02070309020205020404" pitchFamily="49" charset="0"/>
              </a:rPr>
              <a:t>0xffff0000</a:t>
            </a:r>
            <a:endParaRPr lang="en-US" altLang="zh-CN" sz="2000" dirty="0" smtClean="0">
              <a:ea typeface="宋体" pitchFamily="2" charset="-122"/>
            </a:endParaRPr>
          </a:p>
          <a:p>
            <a:pPr lvl="2">
              <a:lnSpc>
                <a:spcPct val="150000"/>
              </a:lnSpc>
              <a:spcBef>
                <a:spcPts val="600"/>
              </a:spcBef>
            </a:pPr>
            <a:r>
              <a:rPr lang="zh-CN" altLang="en-US" sz="2000" dirty="0" smtClean="0">
                <a:ea typeface="宋体" pitchFamily="2" charset="-122"/>
              </a:rPr>
              <a:t>最低位为</a:t>
            </a:r>
            <a:r>
              <a:rPr lang="en-US" altLang="zh-CN" sz="2000" dirty="0" smtClean="0">
                <a:ea typeface="宋体" pitchFamily="2" charset="-122"/>
              </a:rPr>
              <a:t>ready</a:t>
            </a:r>
            <a:r>
              <a:rPr lang="zh-CN" altLang="en-US" sz="2000" dirty="0" smtClean="0">
                <a:ea typeface="宋体" pitchFamily="2" charset="-122"/>
              </a:rPr>
              <a:t>位</a:t>
            </a:r>
            <a:endParaRPr lang="en-US" altLang="zh-CN" sz="2000" dirty="0" smtClean="0">
              <a:ea typeface="宋体" pitchFamily="2" charset="-122"/>
            </a:endParaRPr>
          </a:p>
          <a:p>
            <a:pPr lvl="1">
              <a:lnSpc>
                <a:spcPct val="150000"/>
              </a:lnSpc>
              <a:spcBef>
                <a:spcPts val="600"/>
              </a:spcBef>
            </a:pPr>
            <a:r>
              <a:rPr lang="zh-CN" altLang="en-US" sz="2000" dirty="0" smtClean="0">
                <a:ea typeface="宋体" pitchFamily="2" charset="-122"/>
              </a:rPr>
              <a:t>数据寄存器地址：</a:t>
            </a:r>
            <a:r>
              <a:rPr lang="en-US" altLang="zh-CN" sz="2000" dirty="0">
                <a:latin typeface="Courier New" panose="02070309020205020404" pitchFamily="49" charset="0"/>
                <a:ea typeface="宋体" pitchFamily="2" charset="-122"/>
                <a:cs typeface="Courier New" panose="02070309020205020404" pitchFamily="49" charset="0"/>
              </a:rPr>
              <a:t>0x</a:t>
            </a:r>
            <a:r>
              <a:rPr lang="en-US" altLang="zh-CN" sz="2000" dirty="0" smtClean="0">
                <a:latin typeface="Courier New" panose="02070309020205020404" pitchFamily="49" charset="0"/>
                <a:ea typeface="宋体" pitchFamily="2" charset="-122"/>
                <a:cs typeface="Courier New" panose="02070309020205020404" pitchFamily="49" charset="0"/>
              </a:rPr>
              <a:t>ffff0004</a:t>
            </a:r>
            <a:endParaRPr lang="zh-CN" altLang="en-US" dirty="0">
              <a:ea typeface="宋体" pitchFamily="2" charset="-122"/>
            </a:endParaRPr>
          </a:p>
        </p:txBody>
      </p:sp>
      <p:grpSp>
        <p:nvGrpSpPr>
          <p:cNvPr id="3" name="组合 2"/>
          <p:cNvGrpSpPr/>
          <p:nvPr/>
        </p:nvGrpSpPr>
        <p:grpSpPr>
          <a:xfrm>
            <a:off x="6629400" y="3276600"/>
            <a:ext cx="3124200" cy="2667000"/>
            <a:chOff x="6629400" y="3276600"/>
            <a:chExt cx="3124200" cy="2667000"/>
          </a:xfrm>
        </p:grpSpPr>
        <p:sp>
          <p:nvSpPr>
            <p:cNvPr id="395275" name="Line 11"/>
            <p:cNvSpPr>
              <a:spLocks noChangeShapeType="1"/>
            </p:cNvSpPr>
            <p:nvPr/>
          </p:nvSpPr>
          <p:spPr bwMode="auto">
            <a:xfrm>
              <a:off x="6629400" y="3581400"/>
              <a:ext cx="1143000" cy="0"/>
            </a:xfrm>
            <a:prstGeom prst="line">
              <a:avLst/>
            </a:prstGeom>
            <a:noFill/>
            <a:ln w="12700">
              <a:solidFill>
                <a:schemeClr val="tx1"/>
              </a:solidFill>
              <a:round/>
              <a:headEnd/>
              <a:tailEnd type="triangle" w="med" len="med"/>
            </a:ln>
            <a:effectLst/>
          </p:spPr>
          <p:txBody>
            <a:bodyPr/>
            <a:lstStyle/>
            <a:p>
              <a:endParaRPr lang="zh-CN" altLang="en-US"/>
            </a:p>
          </p:txBody>
        </p:sp>
        <p:grpSp>
          <p:nvGrpSpPr>
            <p:cNvPr id="2" name="组合 1"/>
            <p:cNvGrpSpPr/>
            <p:nvPr/>
          </p:nvGrpSpPr>
          <p:grpSpPr>
            <a:xfrm>
              <a:off x="6629400" y="3276600"/>
              <a:ext cx="3124200" cy="2667000"/>
              <a:chOff x="6629400" y="3276600"/>
              <a:chExt cx="3124200" cy="2667000"/>
            </a:xfrm>
          </p:grpSpPr>
          <p:sp>
            <p:nvSpPr>
              <p:cNvPr id="395268" name="Rectangle 4"/>
              <p:cNvSpPr>
                <a:spLocks noChangeArrowheads="1"/>
              </p:cNvSpPr>
              <p:nvPr/>
            </p:nvSpPr>
            <p:spPr bwMode="auto">
              <a:xfrm>
                <a:off x="7772400" y="3276600"/>
                <a:ext cx="1981200" cy="533400"/>
              </a:xfrm>
              <a:prstGeom prst="rect">
                <a:avLst/>
              </a:prstGeom>
              <a:noFill/>
              <a:ln w="12700">
                <a:solidFill>
                  <a:schemeClr val="tx1"/>
                </a:solidFill>
                <a:miter lim="800000"/>
                <a:headEnd/>
                <a:tailEnd/>
              </a:ln>
              <a:effectLst/>
            </p:spPr>
            <p:txBody>
              <a:bodyPr wrap="none" anchor="ctr"/>
              <a:lstStyle/>
              <a:p>
                <a:r>
                  <a:rPr lang="zh-CN" altLang="en-US" b="1">
                    <a:ea typeface="宋体" pitchFamily="2" charset="-122"/>
                  </a:rPr>
                  <a:t>读状态寄存器</a:t>
                </a:r>
              </a:p>
            </p:txBody>
          </p:sp>
          <p:sp>
            <p:nvSpPr>
              <p:cNvPr id="395269" name="AutoShape 5"/>
              <p:cNvSpPr>
                <a:spLocks noChangeArrowheads="1"/>
              </p:cNvSpPr>
              <p:nvPr/>
            </p:nvSpPr>
            <p:spPr bwMode="auto">
              <a:xfrm>
                <a:off x="7848600" y="4191000"/>
                <a:ext cx="1828800" cy="762000"/>
              </a:xfrm>
              <a:prstGeom prst="diamond">
                <a:avLst/>
              </a:prstGeom>
              <a:noFill/>
              <a:ln w="12700">
                <a:solidFill>
                  <a:schemeClr val="tx1"/>
                </a:solidFill>
                <a:miter lim="800000"/>
                <a:headEnd/>
                <a:tailEnd/>
              </a:ln>
              <a:effectLst/>
            </p:spPr>
            <p:txBody>
              <a:bodyPr wrap="none" anchor="ctr"/>
              <a:lstStyle/>
              <a:p>
                <a:r>
                  <a:rPr lang="en-US" altLang="zh-CN" dirty="0">
                    <a:ea typeface="宋体" pitchFamily="2" charset="-122"/>
                  </a:rPr>
                  <a:t>Ready ?</a:t>
                </a:r>
              </a:p>
            </p:txBody>
          </p:sp>
          <p:sp>
            <p:nvSpPr>
              <p:cNvPr id="395270" name="Rectangle 6"/>
              <p:cNvSpPr>
                <a:spLocks noChangeArrowheads="1"/>
              </p:cNvSpPr>
              <p:nvPr/>
            </p:nvSpPr>
            <p:spPr bwMode="auto">
              <a:xfrm>
                <a:off x="7772400" y="5410200"/>
                <a:ext cx="1981200" cy="533400"/>
              </a:xfrm>
              <a:prstGeom prst="rect">
                <a:avLst/>
              </a:prstGeom>
              <a:noFill/>
              <a:ln w="12700">
                <a:solidFill>
                  <a:schemeClr val="tx1"/>
                </a:solidFill>
                <a:miter lim="800000"/>
                <a:headEnd/>
                <a:tailEnd/>
              </a:ln>
              <a:effectLst/>
            </p:spPr>
            <p:txBody>
              <a:bodyPr wrap="none" anchor="ctr"/>
              <a:lstStyle/>
              <a:p>
                <a:r>
                  <a:rPr lang="zh-CN" altLang="en-US" b="1">
                    <a:ea typeface="宋体" pitchFamily="2" charset="-122"/>
                  </a:rPr>
                  <a:t>执行</a:t>
                </a:r>
                <a:r>
                  <a:rPr lang="en-US" altLang="zh-CN" b="1">
                    <a:ea typeface="宋体" pitchFamily="2" charset="-122"/>
                  </a:rPr>
                  <a:t>I/O</a:t>
                </a:r>
                <a:r>
                  <a:rPr lang="zh-CN" altLang="en-US" b="1">
                    <a:ea typeface="宋体" pitchFamily="2" charset="-122"/>
                  </a:rPr>
                  <a:t>操作</a:t>
                </a:r>
              </a:p>
            </p:txBody>
          </p:sp>
          <p:sp>
            <p:nvSpPr>
              <p:cNvPr id="395271" name="Line 7"/>
              <p:cNvSpPr>
                <a:spLocks noChangeShapeType="1"/>
              </p:cNvSpPr>
              <p:nvPr/>
            </p:nvSpPr>
            <p:spPr bwMode="auto">
              <a:xfrm>
                <a:off x="8763000" y="3810000"/>
                <a:ext cx="0" cy="381000"/>
              </a:xfrm>
              <a:prstGeom prst="line">
                <a:avLst/>
              </a:prstGeom>
              <a:noFill/>
              <a:ln w="12700">
                <a:solidFill>
                  <a:schemeClr val="tx1"/>
                </a:solidFill>
                <a:round/>
                <a:headEnd/>
                <a:tailEnd type="triangle" w="med" len="med"/>
              </a:ln>
              <a:effectLst/>
            </p:spPr>
            <p:txBody>
              <a:bodyPr/>
              <a:lstStyle/>
              <a:p>
                <a:endParaRPr lang="zh-CN" altLang="en-US"/>
              </a:p>
            </p:txBody>
          </p:sp>
          <p:sp>
            <p:nvSpPr>
              <p:cNvPr id="395272" name="Line 8"/>
              <p:cNvSpPr>
                <a:spLocks noChangeShapeType="1"/>
              </p:cNvSpPr>
              <p:nvPr/>
            </p:nvSpPr>
            <p:spPr bwMode="auto">
              <a:xfrm>
                <a:off x="8763000" y="4953000"/>
                <a:ext cx="0" cy="457200"/>
              </a:xfrm>
              <a:prstGeom prst="line">
                <a:avLst/>
              </a:prstGeom>
              <a:noFill/>
              <a:ln w="12700">
                <a:solidFill>
                  <a:schemeClr val="tx1"/>
                </a:solidFill>
                <a:round/>
                <a:headEnd/>
                <a:tailEnd type="triangle" w="med" len="med"/>
              </a:ln>
              <a:effectLst/>
            </p:spPr>
            <p:txBody>
              <a:bodyPr/>
              <a:lstStyle/>
              <a:p>
                <a:endParaRPr lang="zh-CN" altLang="en-US"/>
              </a:p>
            </p:txBody>
          </p:sp>
          <p:sp>
            <p:nvSpPr>
              <p:cNvPr id="395273" name="Line 9"/>
              <p:cNvSpPr>
                <a:spLocks noChangeShapeType="1"/>
              </p:cNvSpPr>
              <p:nvPr/>
            </p:nvSpPr>
            <p:spPr bwMode="auto">
              <a:xfrm flipH="1">
                <a:off x="6629400" y="4572000"/>
                <a:ext cx="1219200" cy="0"/>
              </a:xfrm>
              <a:prstGeom prst="line">
                <a:avLst/>
              </a:prstGeom>
              <a:noFill/>
              <a:ln w="12700">
                <a:solidFill>
                  <a:schemeClr val="tx1"/>
                </a:solidFill>
                <a:round/>
                <a:headEnd/>
                <a:tailEnd/>
              </a:ln>
              <a:effectLst/>
            </p:spPr>
            <p:txBody>
              <a:bodyPr/>
              <a:lstStyle/>
              <a:p>
                <a:endParaRPr lang="zh-CN" altLang="en-US"/>
              </a:p>
            </p:txBody>
          </p:sp>
          <p:sp>
            <p:nvSpPr>
              <p:cNvPr id="395274" name="Line 10"/>
              <p:cNvSpPr>
                <a:spLocks noChangeShapeType="1"/>
              </p:cNvSpPr>
              <p:nvPr/>
            </p:nvSpPr>
            <p:spPr bwMode="auto">
              <a:xfrm flipV="1">
                <a:off x="6629400" y="3581400"/>
                <a:ext cx="0" cy="990600"/>
              </a:xfrm>
              <a:prstGeom prst="line">
                <a:avLst/>
              </a:prstGeom>
              <a:noFill/>
              <a:ln w="12700">
                <a:solidFill>
                  <a:schemeClr val="tx1"/>
                </a:solidFill>
                <a:round/>
                <a:headEnd/>
                <a:tailEnd/>
              </a:ln>
              <a:effectLst/>
            </p:spPr>
            <p:txBody>
              <a:bodyPr/>
              <a:lstStyle/>
              <a:p>
                <a:endParaRPr lang="zh-CN" altLang="en-US"/>
              </a:p>
            </p:txBody>
          </p:sp>
          <p:sp>
            <p:nvSpPr>
              <p:cNvPr id="395276" name="Text Box 12"/>
              <p:cNvSpPr txBox="1">
                <a:spLocks noChangeArrowheads="1"/>
              </p:cNvSpPr>
              <p:nvPr/>
            </p:nvSpPr>
            <p:spPr bwMode="auto">
              <a:xfrm>
                <a:off x="7162800" y="4191001"/>
                <a:ext cx="7620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No</a:t>
                </a:r>
              </a:p>
            </p:txBody>
          </p:sp>
          <p:sp>
            <p:nvSpPr>
              <p:cNvPr id="395277" name="Text Box 13"/>
              <p:cNvSpPr txBox="1">
                <a:spLocks noChangeArrowheads="1"/>
              </p:cNvSpPr>
              <p:nvPr/>
            </p:nvSpPr>
            <p:spPr bwMode="auto">
              <a:xfrm>
                <a:off x="8915400" y="4876801"/>
                <a:ext cx="838200" cy="396875"/>
              </a:xfrm>
              <a:prstGeom prst="rect">
                <a:avLst/>
              </a:prstGeom>
              <a:noFill/>
              <a:ln w="12700">
                <a:noFill/>
                <a:miter lim="800000"/>
                <a:headEnd/>
                <a:tailEnd/>
              </a:ln>
              <a:effectLst/>
            </p:spPr>
            <p:txBody>
              <a:bodyPr>
                <a:spAutoFit/>
              </a:bodyPr>
              <a:lstStyle/>
              <a:p>
                <a:pPr>
                  <a:spcBef>
                    <a:spcPct val="50000"/>
                  </a:spcBef>
                </a:pPr>
                <a:r>
                  <a:rPr lang="en-US" altLang="zh-CN">
                    <a:solidFill>
                      <a:schemeClr val="tx1"/>
                    </a:solidFill>
                    <a:ea typeface="宋体" pitchFamily="2" charset="-122"/>
                  </a:rPr>
                  <a:t>Yes</a:t>
                </a:r>
              </a:p>
            </p:txBody>
          </p:sp>
        </p:grpSp>
      </p:grpSp>
      <p:sp>
        <p:nvSpPr>
          <p:cNvPr id="395278" name="Text Box 14"/>
          <p:cNvSpPr txBox="1">
            <a:spLocks noChangeArrowheads="1"/>
          </p:cNvSpPr>
          <p:nvPr/>
        </p:nvSpPr>
        <p:spPr bwMode="auto">
          <a:xfrm>
            <a:off x="2097087" y="3333956"/>
            <a:ext cx="3998913" cy="2862322"/>
          </a:xfrm>
          <a:prstGeom prst="rect">
            <a:avLst/>
          </a:prstGeom>
          <a:noFill/>
          <a:ln w="12700">
            <a:solidFill>
              <a:schemeClr val="accent1"/>
            </a:solidFill>
            <a:miter lim="800000"/>
            <a:headEnd/>
            <a:tailEnd/>
          </a:ln>
          <a:effectLst/>
        </p:spPr>
        <p:txBody>
          <a:bodyPr wrap="square">
            <a:spAutoFit/>
          </a:bodyPr>
          <a:lstStyle/>
          <a:p>
            <a:pPr lvl="1" algn="l">
              <a:spcBef>
                <a:spcPct val="50000"/>
              </a:spcBef>
            </a:pP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li $t0</a:t>
            </a: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 0xffff0000</a:t>
            </a:r>
            <a:endPar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endParaRPr>
          </a:p>
          <a:p>
            <a:pPr algn="l">
              <a:spcBef>
                <a:spcPct val="50000"/>
              </a:spcBef>
            </a:pPr>
            <a:r>
              <a:rPr lang="en-US" altLang="zh-CN" sz="1800" b="1" dirty="0" err="1" smtClean="0">
                <a:solidFill>
                  <a:srgbClr val="0408B2"/>
                </a:solidFill>
                <a:latin typeface="Courier New" panose="02070309020205020404" pitchFamily="49" charset="0"/>
                <a:ea typeface="宋体" pitchFamily="2" charset="-122"/>
                <a:cs typeface="Courier New" panose="02070309020205020404" pitchFamily="49" charset="0"/>
              </a:rPr>
              <a:t>keypoll</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a:t>
            </a:r>
          </a:p>
          <a:p>
            <a:pPr algn="l">
              <a:spcBef>
                <a:spcPct val="50000"/>
              </a:spcBef>
            </a:pP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	</a:t>
            </a:r>
            <a:r>
              <a:rPr lang="en-US" altLang="zh-CN" sz="1800" b="1" dirty="0" err="1" smtClean="0">
                <a:solidFill>
                  <a:srgbClr val="0408B2"/>
                </a:solidFill>
                <a:latin typeface="Courier New" panose="02070309020205020404" pitchFamily="49" charset="0"/>
                <a:ea typeface="宋体" pitchFamily="2" charset="-122"/>
                <a:cs typeface="Courier New" panose="02070309020205020404" pitchFamily="49" charset="0"/>
              </a:rPr>
              <a:t>lbu</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$t2,($t0)</a:t>
            </a:r>
          </a:p>
          <a:p>
            <a:pPr algn="l">
              <a:spcBef>
                <a:spcPct val="50000"/>
              </a:spcBef>
            </a:pP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	</a:t>
            </a:r>
            <a:r>
              <a:rPr lang="en-US" altLang="zh-CN" sz="1800" b="1" dirty="0" err="1" smtClean="0">
                <a:solidFill>
                  <a:srgbClr val="0408B2"/>
                </a:solidFill>
                <a:latin typeface="Courier New" panose="02070309020205020404" pitchFamily="49" charset="0"/>
                <a:ea typeface="宋体" pitchFamily="2" charset="-122"/>
                <a:cs typeface="Courier New" panose="02070309020205020404" pitchFamily="49" charset="0"/>
              </a:rPr>
              <a:t>andi</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$t2,$t2,1</a:t>
            </a:r>
          </a:p>
          <a:p>
            <a:pPr algn="l">
              <a:spcBef>
                <a:spcPct val="50000"/>
              </a:spcBef>
            </a:pP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	</a:t>
            </a:r>
            <a:r>
              <a:rPr lang="en-US" altLang="zh-CN" sz="1800" b="1" dirty="0" err="1" smtClean="0">
                <a:solidFill>
                  <a:srgbClr val="0408B2"/>
                </a:solidFill>
                <a:latin typeface="Courier New" panose="02070309020205020404" pitchFamily="49" charset="0"/>
                <a:ea typeface="宋体" pitchFamily="2" charset="-122"/>
                <a:cs typeface="Courier New" panose="02070309020205020404" pitchFamily="49" charset="0"/>
              </a:rPr>
              <a:t>beq</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$t2,0,keypoll</a:t>
            </a:r>
          </a:p>
          <a:p>
            <a:pPr algn="l">
              <a:spcBef>
                <a:spcPct val="50000"/>
              </a:spcBef>
            </a:pP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	</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li </a:t>
            </a: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$t0, </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0xffff0004</a:t>
            </a:r>
          </a:p>
          <a:p>
            <a:pPr algn="l">
              <a:spcBef>
                <a:spcPct val="50000"/>
              </a:spcBef>
            </a:pP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a:t>
            </a:r>
            <a:r>
              <a:rPr lang="en-US" altLang="zh-CN" sz="1800" b="1" dirty="0" err="1" smtClean="0">
                <a:solidFill>
                  <a:srgbClr val="0408B2"/>
                </a:solidFill>
                <a:latin typeface="Courier New" panose="02070309020205020404" pitchFamily="49" charset="0"/>
                <a:ea typeface="宋体" pitchFamily="2" charset="-122"/>
                <a:cs typeface="Courier New" panose="02070309020205020404" pitchFamily="49" charset="0"/>
              </a:rPr>
              <a:t>lbu</a:t>
            </a:r>
            <a:r>
              <a:rPr lang="en-US" altLang="zh-CN" sz="1800" b="1" dirty="0" smtClean="0">
                <a:solidFill>
                  <a:srgbClr val="0408B2"/>
                </a:solidFill>
                <a:latin typeface="Courier New" panose="02070309020205020404" pitchFamily="49" charset="0"/>
                <a:ea typeface="宋体" pitchFamily="2" charset="-122"/>
                <a:cs typeface="Courier New" panose="02070309020205020404" pitchFamily="49" charset="0"/>
              </a:rPr>
              <a:t> $s0,($</a:t>
            </a:r>
            <a:r>
              <a:rPr lang="en-US" altLang="zh-CN" sz="1800" b="1" dirty="0">
                <a:solidFill>
                  <a:srgbClr val="0408B2"/>
                </a:solidFill>
                <a:latin typeface="Courier New" panose="02070309020205020404" pitchFamily="49" charset="0"/>
                <a:ea typeface="宋体" pitchFamily="2" charset="-122"/>
                <a:cs typeface="Courier New" panose="02070309020205020404" pitchFamily="49" charset="0"/>
              </a:rPr>
              <a:t>t0)</a:t>
            </a:r>
          </a:p>
        </p:txBody>
      </p:sp>
      <p:sp>
        <p:nvSpPr>
          <p:cNvPr id="4" name="矩形 3"/>
          <p:cNvSpPr/>
          <p:nvPr/>
        </p:nvSpPr>
        <p:spPr>
          <a:xfrm>
            <a:off x="6219457" y="1385342"/>
            <a:ext cx="5688632" cy="923330"/>
          </a:xfrm>
          <a:prstGeom prst="rect">
            <a:avLst/>
          </a:prstGeom>
        </p:spPr>
        <p:txBody>
          <a:bodyPr wrap="square">
            <a:spAutoFit/>
          </a:bodyPr>
          <a:lstStyle/>
          <a:p>
            <a:pPr algn="l">
              <a:lnSpc>
                <a:spcPct val="150000"/>
              </a:lnSpc>
            </a:pPr>
            <a:r>
              <a:rPr lang="zh-CN" altLang="en-US" sz="1800" dirty="0">
                <a:solidFill>
                  <a:srgbClr val="C00000"/>
                </a:solidFill>
              </a:rPr>
              <a:t>简单设备无须设置</a:t>
            </a:r>
            <a:r>
              <a:rPr lang="zh-CN" altLang="en-US" sz="1800" dirty="0" smtClean="0">
                <a:solidFill>
                  <a:srgbClr val="C00000"/>
                </a:solidFill>
              </a:rPr>
              <a:t>命令（控制）寄存器；</a:t>
            </a:r>
            <a:endParaRPr lang="en-US" altLang="zh-CN" sz="1800" dirty="0" smtClean="0">
              <a:solidFill>
                <a:srgbClr val="C00000"/>
              </a:solidFill>
            </a:endParaRPr>
          </a:p>
          <a:p>
            <a:pPr algn="l">
              <a:lnSpc>
                <a:spcPct val="150000"/>
              </a:lnSpc>
            </a:pPr>
            <a:r>
              <a:rPr lang="zh-CN" altLang="en-US" sz="1800" dirty="0" smtClean="0">
                <a:solidFill>
                  <a:srgbClr val="C00000"/>
                </a:solidFill>
              </a:rPr>
              <a:t>复杂</a:t>
            </a:r>
            <a:r>
              <a:rPr lang="zh-CN" altLang="en-US" sz="1800" dirty="0">
                <a:solidFill>
                  <a:srgbClr val="C00000"/>
                </a:solidFill>
              </a:rPr>
              <a:t>设备需要，可能需要启动设备、发送命令及参数</a:t>
            </a:r>
          </a:p>
        </p:txBody>
      </p:sp>
    </p:spTree>
    <p:extLst>
      <p:ext uri="{BB962C8B-B14F-4D97-AF65-F5344CB8AC3E}">
        <p14:creationId xmlns:p14="http://schemas.microsoft.com/office/powerpoint/2010/main" val="176957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695400" y="320093"/>
            <a:ext cx="5257800" cy="372603"/>
          </a:xfrm>
        </p:spPr>
        <p:txBody>
          <a:bodyPr/>
          <a:lstStyle/>
          <a:p>
            <a:r>
              <a:rPr lang="en-US" altLang="zh-CN" dirty="0" smtClean="0"/>
              <a:t>3 </a:t>
            </a:r>
            <a:r>
              <a:rPr lang="zh-CN" altLang="en-US" dirty="0"/>
              <a:t>程序查询</a:t>
            </a:r>
            <a:r>
              <a:rPr lang="en-US" altLang="zh-CN" dirty="0"/>
              <a:t>I/O</a:t>
            </a:r>
            <a:r>
              <a:rPr lang="zh-CN" altLang="en-US" dirty="0"/>
              <a:t>方式</a:t>
            </a:r>
          </a:p>
        </p:txBody>
      </p:sp>
      <p:grpSp>
        <p:nvGrpSpPr>
          <p:cNvPr id="3" name="组合 2"/>
          <p:cNvGrpSpPr/>
          <p:nvPr/>
        </p:nvGrpSpPr>
        <p:grpSpPr>
          <a:xfrm>
            <a:off x="1302324" y="1268760"/>
            <a:ext cx="9434562" cy="1860293"/>
            <a:chOff x="1302324" y="1448839"/>
            <a:chExt cx="9434562" cy="1860293"/>
          </a:xfrm>
        </p:grpSpPr>
        <p:cxnSp>
          <p:nvCxnSpPr>
            <p:cNvPr id="29" name="直接连接符 28"/>
            <p:cNvCxnSpPr/>
            <p:nvPr/>
          </p:nvCxnSpPr>
          <p:spPr>
            <a:xfrm>
              <a:off x="1801089" y="3219554"/>
              <a:ext cx="8774546" cy="0"/>
            </a:xfrm>
            <a:prstGeom prst="line">
              <a:avLst/>
            </a:prstGeom>
            <a:noFill/>
            <a:ln w="19050" cap="sq" cmpd="sng" algn="ctr">
              <a:solidFill>
                <a:sysClr val="windowText" lastClr="000000">
                  <a:lumMod val="95000"/>
                  <a:lumOff val="5000"/>
                </a:sysClr>
              </a:solidFill>
              <a:prstDash val="dash"/>
              <a:miter lim="800000"/>
              <a:tailEnd type="none"/>
            </a:ln>
            <a:effectLst/>
          </p:spPr>
        </p:cxnSp>
        <p:cxnSp>
          <p:nvCxnSpPr>
            <p:cNvPr id="30" name="直接连接符 29"/>
            <p:cNvCxnSpPr/>
            <p:nvPr/>
          </p:nvCxnSpPr>
          <p:spPr>
            <a:xfrm>
              <a:off x="1847272" y="2277445"/>
              <a:ext cx="8691419" cy="0"/>
            </a:xfrm>
            <a:prstGeom prst="line">
              <a:avLst/>
            </a:prstGeom>
            <a:noFill/>
            <a:ln w="50800" cap="sq" cmpd="sng" algn="ctr">
              <a:solidFill>
                <a:sysClr val="windowText" lastClr="000000">
                  <a:lumMod val="95000"/>
                  <a:lumOff val="5000"/>
                </a:sysClr>
              </a:solidFill>
              <a:prstDash val="sysDot"/>
              <a:miter lim="800000"/>
              <a:tailEnd type="none"/>
            </a:ln>
            <a:effectLst/>
          </p:spPr>
        </p:cxnSp>
        <p:cxnSp>
          <p:nvCxnSpPr>
            <p:cNvPr id="31" name="直接连接符 30"/>
            <p:cNvCxnSpPr/>
            <p:nvPr/>
          </p:nvCxnSpPr>
          <p:spPr>
            <a:xfrm>
              <a:off x="2965438" y="2277445"/>
              <a:ext cx="1043142" cy="0"/>
            </a:xfrm>
            <a:prstGeom prst="line">
              <a:avLst/>
            </a:prstGeom>
            <a:noFill/>
            <a:ln w="50800" cap="sq" cmpd="sng" algn="ctr">
              <a:solidFill>
                <a:sysClr val="windowText" lastClr="000000">
                  <a:lumMod val="95000"/>
                  <a:lumOff val="5000"/>
                </a:sysClr>
              </a:solidFill>
              <a:prstDash val="solid"/>
              <a:miter lim="800000"/>
              <a:tailEnd type="none"/>
            </a:ln>
            <a:effectLst/>
          </p:spPr>
        </p:cxnSp>
        <p:sp>
          <p:nvSpPr>
            <p:cNvPr id="32" name="文本框 31"/>
            <p:cNvSpPr txBox="1"/>
            <p:nvPr/>
          </p:nvSpPr>
          <p:spPr>
            <a:xfrm>
              <a:off x="1330032" y="2131752"/>
              <a:ext cx="668136" cy="276999"/>
            </a:xfrm>
            <a:prstGeom prst="rect">
              <a:avLst/>
            </a:prstGeom>
            <a:noFill/>
          </p:spPr>
          <p:txBody>
            <a:bodyPr wrap="square" rtlCol="0">
              <a:noAutofit/>
            </a:bodyPr>
            <a:lstStyle/>
            <a:p>
              <a:pPr algn="l" eaLnBrk="1" fontAlgn="auto" hangingPunct="1">
                <a:spcBef>
                  <a:spcPts val="0"/>
                </a:spcBef>
                <a:spcAft>
                  <a:spcPts val="0"/>
                </a:spcAft>
              </a:pPr>
              <a:r>
                <a:rPr lang="en-US" altLang="zh-CN" sz="1400" b="1">
                  <a:solidFill>
                    <a:prstClr val="black"/>
                  </a:solidFill>
                  <a:latin typeface="微软雅黑" panose="020B0503020204020204" pitchFamily="34" charset="-122"/>
                  <a:ea typeface="微软雅黑" panose="020B0503020204020204" pitchFamily="34" charset="-122"/>
                </a:rPr>
                <a:t>CPU</a:t>
              </a:r>
              <a:endParaRPr lang="zh-CN" altLang="en-US" sz="1400" b="1">
                <a:solidFill>
                  <a:prstClr val="black"/>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4046564" y="1769497"/>
              <a:ext cx="0" cy="489527"/>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34" name="直接连接符 33"/>
            <p:cNvCxnSpPr/>
            <p:nvPr/>
          </p:nvCxnSpPr>
          <p:spPr>
            <a:xfrm flipV="1">
              <a:off x="6475585" y="2307672"/>
              <a:ext cx="0" cy="863539"/>
            </a:xfrm>
            <a:prstGeom prst="line">
              <a:avLst/>
            </a:prstGeom>
            <a:noFill/>
            <a:ln w="19050" cap="sq" cmpd="sng" algn="ctr">
              <a:solidFill>
                <a:sysClr val="windowText" lastClr="000000">
                  <a:lumMod val="95000"/>
                  <a:lumOff val="5000"/>
                </a:sysClr>
              </a:solidFill>
              <a:prstDash val="dash"/>
              <a:miter lim="800000"/>
              <a:tailEnd type="triangle"/>
            </a:ln>
            <a:effectLst/>
          </p:spPr>
        </p:cxnSp>
        <p:cxnSp>
          <p:nvCxnSpPr>
            <p:cNvPr id="35" name="直接连接符 34"/>
            <p:cNvCxnSpPr/>
            <p:nvPr/>
          </p:nvCxnSpPr>
          <p:spPr>
            <a:xfrm>
              <a:off x="4046564" y="2326721"/>
              <a:ext cx="0" cy="844490"/>
            </a:xfrm>
            <a:prstGeom prst="line">
              <a:avLst/>
            </a:prstGeom>
            <a:noFill/>
            <a:ln w="19050" cap="sq" cmpd="sng" algn="ctr">
              <a:solidFill>
                <a:sysClr val="windowText" lastClr="000000">
                  <a:lumMod val="95000"/>
                  <a:lumOff val="5000"/>
                </a:sysClr>
              </a:solidFill>
              <a:prstDash val="dash"/>
              <a:miter lim="800000"/>
              <a:tailEnd type="triangle"/>
            </a:ln>
            <a:effectLst/>
          </p:spPr>
        </p:cxnSp>
        <p:sp>
          <p:nvSpPr>
            <p:cNvPr id="36" name="文本框 35"/>
            <p:cNvSpPr txBox="1"/>
            <p:nvPr/>
          </p:nvSpPr>
          <p:spPr>
            <a:xfrm>
              <a:off x="2750692" y="1700672"/>
              <a:ext cx="1448563" cy="276999"/>
            </a:xfrm>
            <a:prstGeom prst="rect">
              <a:avLst/>
            </a:prstGeom>
            <a:noFill/>
          </p:spPr>
          <p:txBody>
            <a:bodyPr wrap="square" rtlCol="0">
              <a:noAutofit/>
            </a:bodyPr>
            <a:lstStyle/>
            <a:p>
              <a:pPr eaLnBrk="1" fontAlgn="auto" hangingPunct="1">
                <a:spcBef>
                  <a:spcPts val="0"/>
                </a:spcBef>
                <a:spcAft>
                  <a:spcPts val="0"/>
                </a:spcAft>
              </a:pPr>
              <a:r>
                <a:rPr lang="zh-CN" altLang="en-US" sz="1400">
                  <a:solidFill>
                    <a:prstClr val="black"/>
                  </a:solidFill>
                  <a:latin typeface="宋体" panose="02010600030101010101" pitchFamily="2" charset="-122"/>
                  <a:ea typeface="宋体" panose="02010600030101010101" pitchFamily="2" charset="-122"/>
                </a:rPr>
                <a:t>启动设备</a:t>
              </a:r>
            </a:p>
            <a:p>
              <a:pPr eaLnBrk="1" fontAlgn="auto" hangingPunct="1">
                <a:spcBef>
                  <a:spcPts val="0"/>
                </a:spcBef>
                <a:spcAft>
                  <a:spcPts val="0"/>
                </a:spcAft>
              </a:pPr>
              <a:r>
                <a:rPr lang="zh-CN" altLang="en-US" sz="1400">
                  <a:solidFill>
                    <a:prstClr val="black"/>
                  </a:solidFill>
                  <a:latin typeface="宋体" panose="02010600030101010101" pitchFamily="2" charset="-122"/>
                  <a:ea typeface="宋体" panose="02010600030101010101" pitchFamily="2" charset="-122"/>
                </a:rPr>
                <a:t>发送命令参数</a:t>
              </a:r>
            </a:p>
          </p:txBody>
        </p:sp>
        <p:sp>
          <p:nvSpPr>
            <p:cNvPr id="37" name="文本框 36"/>
            <p:cNvSpPr txBox="1"/>
            <p:nvPr/>
          </p:nvSpPr>
          <p:spPr>
            <a:xfrm>
              <a:off x="8309499" y="1915962"/>
              <a:ext cx="1134529" cy="276999"/>
            </a:xfrm>
            <a:prstGeom prst="rect">
              <a:avLst/>
            </a:prstGeom>
            <a:noFill/>
          </p:spPr>
          <p:txBody>
            <a:bodyPr wrap="square" rtlCol="0">
              <a:noAutofit/>
            </a:bodyPr>
            <a:lstStyle/>
            <a:p>
              <a:pPr eaLnBrk="1" fontAlgn="auto" hangingPunct="1">
                <a:spcBef>
                  <a:spcPts val="0"/>
                </a:spcBef>
                <a:spcAft>
                  <a:spcPts val="0"/>
                </a:spcAft>
              </a:pPr>
              <a:r>
                <a:rPr lang="zh-CN" altLang="en-US" sz="1400">
                  <a:solidFill>
                    <a:prstClr val="black"/>
                  </a:solidFill>
                  <a:latin typeface="宋体" panose="02010600030101010101" pitchFamily="2" charset="-122"/>
                  <a:ea typeface="宋体" panose="02010600030101010101" pitchFamily="2" charset="-122"/>
                </a:rPr>
                <a:t>用户程序</a:t>
              </a:r>
            </a:p>
          </p:txBody>
        </p:sp>
        <p:grpSp>
          <p:nvGrpSpPr>
            <p:cNvPr id="38" name="组合 37"/>
            <p:cNvGrpSpPr/>
            <p:nvPr/>
          </p:nvGrpSpPr>
          <p:grpSpPr>
            <a:xfrm>
              <a:off x="4071964" y="1915962"/>
              <a:ext cx="2403621" cy="361483"/>
              <a:chOff x="4071964" y="1982637"/>
              <a:chExt cx="2403621" cy="361483"/>
            </a:xfrm>
          </p:grpSpPr>
          <p:cxnSp>
            <p:nvCxnSpPr>
              <p:cNvPr id="39" name="直接连接符 38"/>
              <p:cNvCxnSpPr/>
              <p:nvPr/>
            </p:nvCxnSpPr>
            <p:spPr>
              <a:xfrm>
                <a:off x="4084113" y="2344120"/>
                <a:ext cx="2377806" cy="0"/>
              </a:xfrm>
              <a:prstGeom prst="line">
                <a:avLst/>
              </a:prstGeom>
              <a:noFill/>
              <a:ln w="50800" cap="sq" cmpd="sng" algn="ctr">
                <a:solidFill>
                  <a:srgbClr val="00B0F0"/>
                </a:solidFill>
                <a:prstDash val="solid"/>
                <a:miter lim="800000"/>
                <a:tailEnd type="none"/>
              </a:ln>
              <a:effectLst/>
            </p:spPr>
          </p:cxnSp>
          <p:sp>
            <p:nvSpPr>
              <p:cNvPr id="40" name="文本框 39"/>
              <p:cNvSpPr txBox="1"/>
              <p:nvPr/>
            </p:nvSpPr>
            <p:spPr>
              <a:xfrm>
                <a:off x="4071964" y="1982637"/>
                <a:ext cx="2403621"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轮询等待</a:t>
                </a:r>
                <a:r>
                  <a:rPr kumimoji="0" lang="en-US" altLang="zh-CN"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(busy-waiting)</a:t>
                </a:r>
                <a:endPar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grpSp>
        <p:grpSp>
          <p:nvGrpSpPr>
            <p:cNvPr id="41" name="组合 40"/>
            <p:cNvGrpSpPr/>
            <p:nvPr/>
          </p:nvGrpSpPr>
          <p:grpSpPr>
            <a:xfrm>
              <a:off x="6228985" y="1915962"/>
              <a:ext cx="1448563" cy="361483"/>
              <a:chOff x="6228985" y="1982637"/>
              <a:chExt cx="1448563" cy="361483"/>
            </a:xfrm>
          </p:grpSpPr>
          <p:cxnSp>
            <p:nvCxnSpPr>
              <p:cNvPr id="42" name="直接连接符 41"/>
              <p:cNvCxnSpPr/>
              <p:nvPr/>
            </p:nvCxnSpPr>
            <p:spPr>
              <a:xfrm>
                <a:off x="6475153" y="2344120"/>
                <a:ext cx="976924" cy="0"/>
              </a:xfrm>
              <a:prstGeom prst="line">
                <a:avLst/>
              </a:prstGeom>
              <a:noFill/>
              <a:ln w="50800" cap="sq" cmpd="sng" algn="ctr">
                <a:solidFill>
                  <a:sysClr val="windowText" lastClr="000000">
                    <a:lumMod val="95000"/>
                    <a:lumOff val="5000"/>
                  </a:sysClr>
                </a:solidFill>
                <a:prstDash val="solid"/>
                <a:miter lim="800000"/>
                <a:tailEnd type="none"/>
              </a:ln>
              <a:effectLst/>
            </p:spPr>
          </p:cxnSp>
          <p:sp>
            <p:nvSpPr>
              <p:cNvPr id="43" name="文本框 42"/>
              <p:cNvSpPr txBox="1"/>
              <p:nvPr/>
            </p:nvSpPr>
            <p:spPr>
              <a:xfrm>
                <a:off x="6228985" y="1982637"/>
                <a:ext cx="1448563"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实际传输</a:t>
                </a:r>
              </a:p>
            </p:txBody>
          </p:sp>
        </p:grpSp>
        <p:sp>
          <p:nvSpPr>
            <p:cNvPr id="44" name="文本框 43"/>
            <p:cNvSpPr txBox="1"/>
            <p:nvPr/>
          </p:nvSpPr>
          <p:spPr>
            <a:xfrm>
              <a:off x="1791915" y="1915962"/>
              <a:ext cx="1102601" cy="276999"/>
            </a:xfrm>
            <a:prstGeom prst="rect">
              <a:avLst/>
            </a:prstGeom>
            <a:noFill/>
          </p:spPr>
          <p:txBody>
            <a:bodyPr wrap="square" rtlCol="0">
              <a:noAutofit/>
            </a:bodyPr>
            <a:lstStyle/>
            <a:p>
              <a:pPr eaLnBrk="1" fontAlgn="auto" hangingPunct="1">
                <a:spcBef>
                  <a:spcPts val="0"/>
                </a:spcBef>
                <a:spcAft>
                  <a:spcPts val="0"/>
                </a:spcAft>
              </a:pPr>
              <a:r>
                <a:rPr lang="zh-CN" altLang="en-US" sz="1400">
                  <a:solidFill>
                    <a:prstClr val="black"/>
                  </a:solidFill>
                  <a:latin typeface="宋体" panose="02010600030101010101" pitchFamily="2" charset="-122"/>
                  <a:ea typeface="宋体" panose="02010600030101010101" pitchFamily="2" charset="-122"/>
                </a:rPr>
                <a:t>用户程序</a:t>
              </a:r>
            </a:p>
          </p:txBody>
        </p:sp>
        <p:sp>
          <p:nvSpPr>
            <p:cNvPr id="45" name="文本框 44"/>
            <p:cNvSpPr txBox="1"/>
            <p:nvPr/>
          </p:nvSpPr>
          <p:spPr>
            <a:xfrm>
              <a:off x="9418093" y="2849997"/>
              <a:ext cx="1318793" cy="276999"/>
            </a:xfrm>
            <a:prstGeom prst="rect">
              <a:avLst/>
            </a:prstGeom>
            <a:noFill/>
          </p:spPr>
          <p:txBody>
            <a:bodyPr wrap="square" rtlCol="0">
              <a:noAutofit/>
            </a:bodyPr>
            <a:lstStyle/>
            <a:p>
              <a:pPr eaLnBrk="1" fontAlgn="auto" hangingPunct="1">
                <a:spcBef>
                  <a:spcPts val="0"/>
                </a:spcBef>
                <a:spcAft>
                  <a:spcPts val="0"/>
                </a:spcAft>
              </a:pPr>
              <a:r>
                <a:rPr lang="zh-CN" altLang="en-US" sz="1400" b="1" dirty="0">
                  <a:solidFill>
                    <a:srgbClr val="C00000"/>
                  </a:solidFill>
                  <a:latin typeface="微软雅黑" panose="020B0503020204020204" pitchFamily="34" charset="-122"/>
                  <a:ea typeface="微软雅黑" panose="020B0503020204020204" pitchFamily="34" charset="-122"/>
                </a:rPr>
                <a:t>独占查询</a:t>
              </a:r>
            </a:p>
          </p:txBody>
        </p:sp>
        <p:sp>
          <p:nvSpPr>
            <p:cNvPr id="46" name="文本框 45"/>
            <p:cNvSpPr txBox="1"/>
            <p:nvPr/>
          </p:nvSpPr>
          <p:spPr>
            <a:xfrm>
              <a:off x="1302324" y="3032133"/>
              <a:ext cx="561369" cy="276999"/>
            </a:xfrm>
            <a:prstGeom prst="rect">
              <a:avLst/>
            </a:prstGeom>
            <a:noFill/>
          </p:spPr>
          <p:txBody>
            <a:bodyPr wrap="square" rtlCol="0">
              <a:noAutofit/>
            </a:bodyPr>
            <a:lstStyle/>
            <a:p>
              <a:pPr algn="l" eaLnBrk="1" fontAlgn="auto" hangingPunct="1">
                <a:spcBef>
                  <a:spcPts val="0"/>
                </a:spcBef>
                <a:spcAft>
                  <a:spcPts val="0"/>
                </a:spcAft>
              </a:pPr>
              <a:r>
                <a:rPr lang="zh-CN" altLang="en-US" sz="1400" b="1">
                  <a:solidFill>
                    <a:prstClr val="black"/>
                  </a:solidFill>
                  <a:latin typeface="微软雅黑" panose="020B0503020204020204" pitchFamily="34" charset="-122"/>
                  <a:ea typeface="微软雅黑" panose="020B0503020204020204" pitchFamily="34" charset="-122"/>
                </a:rPr>
                <a:t>设备</a:t>
              </a:r>
            </a:p>
          </p:txBody>
        </p:sp>
        <p:grpSp>
          <p:nvGrpSpPr>
            <p:cNvPr id="47" name="组合 46"/>
            <p:cNvGrpSpPr/>
            <p:nvPr/>
          </p:nvGrpSpPr>
          <p:grpSpPr>
            <a:xfrm>
              <a:off x="6011451" y="1448839"/>
              <a:ext cx="937792" cy="800856"/>
              <a:chOff x="6011451" y="1515514"/>
              <a:chExt cx="937792" cy="800856"/>
            </a:xfrm>
          </p:grpSpPr>
          <p:sp>
            <p:nvSpPr>
              <p:cNvPr id="48" name="文本框 47"/>
              <p:cNvSpPr txBox="1"/>
              <p:nvPr/>
            </p:nvSpPr>
            <p:spPr>
              <a:xfrm>
                <a:off x="6011451" y="151551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rPr>
                  <a:t>设备就绪</a:t>
                </a:r>
                <a:endParaRPr kumimoji="0" lang="en-US" altLang="zh-CN" sz="14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cxnSp>
            <p:nvCxnSpPr>
              <p:cNvPr id="49" name="直接连接符 48"/>
              <p:cNvCxnSpPr/>
              <p:nvPr/>
            </p:nvCxnSpPr>
            <p:spPr>
              <a:xfrm>
                <a:off x="6469528" y="1836171"/>
                <a:ext cx="0" cy="480199"/>
              </a:xfrm>
              <a:prstGeom prst="line">
                <a:avLst/>
              </a:prstGeom>
              <a:noFill/>
              <a:ln w="19050" cap="sq" cmpd="sng" algn="ctr">
                <a:solidFill>
                  <a:sysClr val="windowText" lastClr="000000">
                    <a:lumMod val="95000"/>
                    <a:lumOff val="5000"/>
                  </a:sysClr>
                </a:solidFill>
                <a:prstDash val="solid"/>
                <a:miter lim="800000"/>
                <a:tailEnd type="triangle"/>
              </a:ln>
              <a:effectLst/>
            </p:spPr>
          </p:cxnSp>
        </p:grpSp>
        <p:grpSp>
          <p:nvGrpSpPr>
            <p:cNvPr id="50" name="组合 49"/>
            <p:cNvGrpSpPr/>
            <p:nvPr/>
          </p:nvGrpSpPr>
          <p:grpSpPr>
            <a:xfrm>
              <a:off x="4046565" y="2875162"/>
              <a:ext cx="2415354" cy="343984"/>
              <a:chOff x="4046565" y="2941837"/>
              <a:chExt cx="2415354" cy="343984"/>
            </a:xfrm>
          </p:grpSpPr>
          <p:sp>
            <p:nvSpPr>
              <p:cNvPr id="51" name="文本框 50"/>
              <p:cNvSpPr txBox="1"/>
              <p:nvPr/>
            </p:nvSpPr>
            <p:spPr>
              <a:xfrm>
                <a:off x="4046565" y="2941837"/>
                <a:ext cx="2415354"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设备准备数据</a:t>
                </a:r>
              </a:p>
            </p:txBody>
          </p:sp>
          <p:cxnSp>
            <p:nvCxnSpPr>
              <p:cNvPr id="52" name="直接连接符 51"/>
              <p:cNvCxnSpPr/>
              <p:nvPr/>
            </p:nvCxnSpPr>
            <p:spPr>
              <a:xfrm>
                <a:off x="4071964" y="3285821"/>
                <a:ext cx="2389955" cy="0"/>
              </a:xfrm>
              <a:prstGeom prst="line">
                <a:avLst/>
              </a:prstGeom>
              <a:noFill/>
              <a:ln w="50800" cap="sq" cmpd="sng" algn="ctr">
                <a:solidFill>
                  <a:sysClr val="windowText" lastClr="000000">
                    <a:lumMod val="95000"/>
                    <a:lumOff val="5000"/>
                  </a:sysClr>
                </a:solidFill>
                <a:prstDash val="solid"/>
                <a:miter lim="800000"/>
                <a:tailEnd type="none"/>
              </a:ln>
              <a:effectLst/>
            </p:spPr>
          </p:cxnSp>
        </p:grpSp>
      </p:grpSp>
      <p:grpSp>
        <p:nvGrpSpPr>
          <p:cNvPr id="4" name="组合 3"/>
          <p:cNvGrpSpPr/>
          <p:nvPr/>
        </p:nvGrpSpPr>
        <p:grpSpPr>
          <a:xfrm>
            <a:off x="1302324" y="3789040"/>
            <a:ext cx="9499446" cy="1849045"/>
            <a:chOff x="1302324" y="3719236"/>
            <a:chExt cx="9499446" cy="1849045"/>
          </a:xfrm>
        </p:grpSpPr>
        <p:grpSp>
          <p:nvGrpSpPr>
            <p:cNvPr id="96" name="组合 95"/>
            <p:cNvGrpSpPr/>
            <p:nvPr/>
          </p:nvGrpSpPr>
          <p:grpSpPr>
            <a:xfrm>
              <a:off x="1302324" y="3959821"/>
              <a:ext cx="9434562" cy="1608460"/>
              <a:chOff x="1302324" y="4026496"/>
              <a:chExt cx="9434562" cy="1608460"/>
            </a:xfrm>
          </p:grpSpPr>
          <p:sp>
            <p:nvSpPr>
              <p:cNvPr id="97" name="文本框 96"/>
              <p:cNvSpPr txBox="1"/>
              <p:nvPr/>
            </p:nvSpPr>
            <p:spPr>
              <a:xfrm>
                <a:off x="9418093" y="5175872"/>
                <a:ext cx="1318793"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定时查询</a:t>
                </a:r>
              </a:p>
            </p:txBody>
          </p:sp>
          <p:cxnSp>
            <p:nvCxnSpPr>
              <p:cNvPr id="98" name="直接连接符 97"/>
              <p:cNvCxnSpPr/>
              <p:nvPr/>
            </p:nvCxnSpPr>
            <p:spPr>
              <a:xfrm>
                <a:off x="1801089" y="5545378"/>
                <a:ext cx="8774546" cy="0"/>
              </a:xfrm>
              <a:prstGeom prst="line">
                <a:avLst/>
              </a:prstGeom>
              <a:noFill/>
              <a:ln w="19050" cap="sq" cmpd="sng" algn="ctr">
                <a:solidFill>
                  <a:sysClr val="windowText" lastClr="000000">
                    <a:lumMod val="95000"/>
                    <a:lumOff val="5000"/>
                  </a:sysClr>
                </a:solidFill>
                <a:prstDash val="dash"/>
                <a:miter lim="800000"/>
                <a:tailEnd type="none"/>
              </a:ln>
              <a:effectLst/>
            </p:spPr>
          </p:cxnSp>
          <p:cxnSp>
            <p:nvCxnSpPr>
              <p:cNvPr id="99" name="直接连接符 98"/>
              <p:cNvCxnSpPr/>
              <p:nvPr/>
            </p:nvCxnSpPr>
            <p:spPr>
              <a:xfrm>
                <a:off x="1847272" y="4603269"/>
                <a:ext cx="8691419" cy="0"/>
              </a:xfrm>
              <a:prstGeom prst="line">
                <a:avLst/>
              </a:prstGeom>
              <a:noFill/>
              <a:ln w="50800" cap="sq" cmpd="sng" algn="ctr">
                <a:solidFill>
                  <a:sysClr val="windowText" lastClr="000000">
                    <a:lumMod val="95000"/>
                    <a:lumOff val="5000"/>
                  </a:sysClr>
                </a:solidFill>
                <a:prstDash val="sysDot"/>
                <a:miter lim="800000"/>
                <a:tailEnd type="none"/>
              </a:ln>
              <a:effectLst/>
            </p:spPr>
          </p:cxnSp>
          <p:cxnSp>
            <p:nvCxnSpPr>
              <p:cNvPr id="100" name="直接连接符 99"/>
              <p:cNvCxnSpPr/>
              <p:nvPr/>
            </p:nvCxnSpPr>
            <p:spPr>
              <a:xfrm>
                <a:off x="2965438" y="4603269"/>
                <a:ext cx="1043142" cy="0"/>
              </a:xfrm>
              <a:prstGeom prst="line">
                <a:avLst/>
              </a:prstGeom>
              <a:noFill/>
              <a:ln w="50800" cap="sq" cmpd="sng" algn="ctr">
                <a:solidFill>
                  <a:sysClr val="windowText" lastClr="000000">
                    <a:lumMod val="95000"/>
                    <a:lumOff val="5000"/>
                  </a:sysClr>
                </a:solidFill>
                <a:prstDash val="solid"/>
                <a:miter lim="800000"/>
                <a:tailEnd type="none"/>
              </a:ln>
              <a:effectLst/>
            </p:spPr>
          </p:cxnSp>
          <p:sp>
            <p:nvSpPr>
              <p:cNvPr id="101" name="文本框 100"/>
              <p:cNvSpPr txBox="1"/>
              <p:nvPr/>
            </p:nvSpPr>
            <p:spPr>
              <a:xfrm>
                <a:off x="1330032" y="4457576"/>
                <a:ext cx="668136" cy="276999"/>
              </a:xfrm>
              <a:prstGeom prst="rect">
                <a:avLst/>
              </a:prstGeom>
              <a:noFill/>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CPU</a:t>
                </a:r>
                <a:endParaRPr kumimoji="0" lang="zh-CN" altLang="en-US" sz="14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文本框 101"/>
              <p:cNvSpPr txBox="1"/>
              <p:nvPr/>
            </p:nvSpPr>
            <p:spPr>
              <a:xfrm>
                <a:off x="2750692" y="4026496"/>
                <a:ext cx="1448563"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启动设备</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发送命令参数</a:t>
                </a:r>
              </a:p>
            </p:txBody>
          </p:sp>
          <p:sp>
            <p:nvSpPr>
              <p:cNvPr id="103" name="文本框 102"/>
              <p:cNvSpPr txBox="1"/>
              <p:nvPr/>
            </p:nvSpPr>
            <p:spPr>
              <a:xfrm>
                <a:off x="1791915" y="4241786"/>
                <a:ext cx="1102601"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rPr>
                  <a:t>用户进程</a:t>
                </a:r>
                <a:r>
                  <a:rPr kumimoji="0" lang="en-US" altLang="zh-CN" sz="1400" b="0" i="0" u="none" strike="noStrike" kern="0" cap="none" spc="0" normalizeH="0" baseline="0" noProof="0" dirty="0" smtClean="0">
                    <a:ln>
                      <a:noFill/>
                    </a:ln>
                    <a:effectLst/>
                    <a:uLnTx/>
                    <a:uFillTx/>
                    <a:latin typeface="宋体" panose="02010600030101010101" pitchFamily="2" charset="-122"/>
                    <a:ea typeface="宋体" panose="02010600030101010101" pitchFamily="2" charset="-122"/>
                  </a:rPr>
                  <a:t>P1</a:t>
                </a:r>
                <a:endParaRPr kumimoji="0" lang="zh-CN" altLang="en-US" sz="1400" b="0" i="0" u="none" strike="noStrike" kern="0" cap="none" spc="0" normalizeH="0" baseline="0" noProof="0" dirty="0" smtClean="0">
                  <a:ln>
                    <a:noFill/>
                  </a:ln>
                  <a:effectLst/>
                  <a:uLnTx/>
                  <a:uFillTx/>
                  <a:latin typeface="宋体" panose="02010600030101010101" pitchFamily="2" charset="-122"/>
                  <a:ea typeface="宋体" panose="02010600030101010101" pitchFamily="2" charset="-122"/>
                </a:endParaRPr>
              </a:p>
            </p:txBody>
          </p:sp>
          <p:sp>
            <p:nvSpPr>
              <p:cNvPr id="104" name="文本框 103"/>
              <p:cNvSpPr txBox="1"/>
              <p:nvPr/>
            </p:nvSpPr>
            <p:spPr>
              <a:xfrm>
                <a:off x="1302324" y="5357957"/>
                <a:ext cx="561369" cy="276999"/>
              </a:xfrm>
              <a:prstGeom prst="rect">
                <a:avLst/>
              </a:prstGeom>
              <a:noFill/>
            </p:spPr>
            <p:txBody>
              <a:bodyPr wrap="squar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设备</a:t>
                </a:r>
              </a:p>
            </p:txBody>
          </p:sp>
        </p:grpSp>
        <p:grpSp>
          <p:nvGrpSpPr>
            <p:cNvPr id="105" name="组合 104"/>
            <p:cNvGrpSpPr/>
            <p:nvPr/>
          </p:nvGrpSpPr>
          <p:grpSpPr>
            <a:xfrm>
              <a:off x="5978107" y="3755322"/>
              <a:ext cx="937792" cy="753522"/>
              <a:chOff x="5978107" y="3821997"/>
              <a:chExt cx="937792" cy="753522"/>
            </a:xfrm>
          </p:grpSpPr>
          <p:cxnSp>
            <p:nvCxnSpPr>
              <p:cNvPr id="106" name="直接连接符 105"/>
              <p:cNvCxnSpPr/>
              <p:nvPr/>
            </p:nvCxnSpPr>
            <p:spPr>
              <a:xfrm>
                <a:off x="6480391" y="4095320"/>
                <a:ext cx="0" cy="480199"/>
              </a:xfrm>
              <a:prstGeom prst="line">
                <a:avLst/>
              </a:prstGeom>
              <a:noFill/>
              <a:ln w="19050" cap="sq" cmpd="sng" algn="ctr">
                <a:solidFill>
                  <a:sysClr val="windowText" lastClr="000000">
                    <a:lumMod val="95000"/>
                    <a:lumOff val="5000"/>
                  </a:sysClr>
                </a:solidFill>
                <a:prstDash val="solid"/>
                <a:miter lim="800000"/>
                <a:tailEnd type="triangle"/>
              </a:ln>
              <a:effectLst/>
            </p:spPr>
          </p:cxnSp>
          <p:sp>
            <p:nvSpPr>
              <p:cNvPr id="107" name="文本框 106"/>
              <p:cNvSpPr txBox="1"/>
              <p:nvPr/>
            </p:nvSpPr>
            <p:spPr>
              <a:xfrm>
                <a:off x="5978107"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设备就绪</a:t>
                </a:r>
                <a:endParaRPr kumimoji="0" lang="en-US" altLang="zh-CN" sz="14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grpSp>
        <p:cxnSp>
          <p:nvCxnSpPr>
            <p:cNvPr id="108" name="直接连接符 107"/>
            <p:cNvCxnSpPr/>
            <p:nvPr/>
          </p:nvCxnSpPr>
          <p:spPr>
            <a:xfrm flipV="1">
              <a:off x="6480347" y="4587048"/>
              <a:ext cx="0" cy="863539"/>
            </a:xfrm>
            <a:prstGeom prst="line">
              <a:avLst/>
            </a:prstGeom>
            <a:noFill/>
            <a:ln w="19050" cap="sq" cmpd="sng" algn="ctr">
              <a:solidFill>
                <a:sysClr val="windowText" lastClr="000000">
                  <a:lumMod val="95000"/>
                  <a:lumOff val="5000"/>
                </a:sysClr>
              </a:solidFill>
              <a:prstDash val="dash"/>
              <a:miter lim="800000"/>
              <a:tailEnd type="triangle"/>
            </a:ln>
            <a:effectLst/>
          </p:spPr>
        </p:cxnSp>
        <p:grpSp>
          <p:nvGrpSpPr>
            <p:cNvPr id="109" name="组合 108"/>
            <p:cNvGrpSpPr/>
            <p:nvPr/>
          </p:nvGrpSpPr>
          <p:grpSpPr>
            <a:xfrm>
              <a:off x="4046564" y="4028646"/>
              <a:ext cx="0" cy="1401714"/>
              <a:chOff x="4046564" y="4095321"/>
              <a:chExt cx="0" cy="1401714"/>
            </a:xfrm>
          </p:grpSpPr>
          <p:cxnSp>
            <p:nvCxnSpPr>
              <p:cNvPr id="110" name="直接连接符 109"/>
              <p:cNvCxnSpPr/>
              <p:nvPr/>
            </p:nvCxnSpPr>
            <p:spPr>
              <a:xfrm>
                <a:off x="4046564" y="4095321"/>
                <a:ext cx="0" cy="489527"/>
              </a:xfrm>
              <a:prstGeom prst="line">
                <a:avLst/>
              </a:prstGeom>
              <a:noFill/>
              <a:ln w="19050" cap="sq" cmpd="sng" algn="ctr">
                <a:solidFill>
                  <a:sysClr val="windowText" lastClr="000000">
                    <a:lumMod val="95000"/>
                    <a:lumOff val="5000"/>
                  </a:sysClr>
                </a:solidFill>
                <a:prstDash val="solid"/>
                <a:miter lim="800000"/>
                <a:tailEnd type="triangle"/>
              </a:ln>
              <a:effectLst/>
            </p:spPr>
          </p:cxnSp>
          <p:cxnSp>
            <p:nvCxnSpPr>
              <p:cNvPr id="111" name="直接连接符 110"/>
              <p:cNvCxnSpPr/>
              <p:nvPr/>
            </p:nvCxnSpPr>
            <p:spPr>
              <a:xfrm>
                <a:off x="4046564" y="4652545"/>
                <a:ext cx="0" cy="844490"/>
              </a:xfrm>
              <a:prstGeom prst="line">
                <a:avLst/>
              </a:prstGeom>
              <a:noFill/>
              <a:ln w="19050" cap="sq" cmpd="sng" algn="ctr">
                <a:solidFill>
                  <a:sysClr val="windowText" lastClr="000000">
                    <a:lumMod val="95000"/>
                    <a:lumOff val="5000"/>
                  </a:sysClr>
                </a:solidFill>
                <a:prstDash val="dash"/>
                <a:miter lim="800000"/>
                <a:tailEnd type="triangle"/>
              </a:ln>
              <a:effectLst/>
            </p:spPr>
          </p:cxnSp>
        </p:grpSp>
        <p:grpSp>
          <p:nvGrpSpPr>
            <p:cNvPr id="112" name="组合 111"/>
            <p:cNvGrpSpPr/>
            <p:nvPr/>
          </p:nvGrpSpPr>
          <p:grpSpPr>
            <a:xfrm>
              <a:off x="4046565" y="5134311"/>
              <a:ext cx="2424546" cy="343984"/>
              <a:chOff x="4046565" y="5200986"/>
              <a:chExt cx="2424546" cy="343984"/>
            </a:xfrm>
          </p:grpSpPr>
          <p:cxnSp>
            <p:nvCxnSpPr>
              <p:cNvPr id="113" name="直接连接符 112"/>
              <p:cNvCxnSpPr/>
              <p:nvPr/>
            </p:nvCxnSpPr>
            <p:spPr>
              <a:xfrm>
                <a:off x="4062728" y="5544970"/>
                <a:ext cx="2408383" cy="0"/>
              </a:xfrm>
              <a:prstGeom prst="line">
                <a:avLst/>
              </a:prstGeom>
              <a:noFill/>
              <a:ln w="50800" cap="sq" cmpd="sng" algn="ctr">
                <a:solidFill>
                  <a:sysClr val="windowText" lastClr="000000">
                    <a:lumMod val="95000"/>
                    <a:lumOff val="5000"/>
                  </a:sysClr>
                </a:solidFill>
                <a:prstDash val="solid"/>
                <a:miter lim="800000"/>
                <a:tailEnd type="none"/>
              </a:ln>
              <a:effectLst/>
            </p:spPr>
          </p:cxnSp>
          <p:sp>
            <p:nvSpPr>
              <p:cNvPr id="114" name="文本框 113"/>
              <p:cNvSpPr txBox="1"/>
              <p:nvPr/>
            </p:nvSpPr>
            <p:spPr>
              <a:xfrm>
                <a:off x="4046565" y="5200986"/>
                <a:ext cx="2415354"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设备准备数据</a:t>
                </a:r>
              </a:p>
            </p:txBody>
          </p:sp>
        </p:grpSp>
        <p:grpSp>
          <p:nvGrpSpPr>
            <p:cNvPr id="115" name="组合 114"/>
            <p:cNvGrpSpPr/>
            <p:nvPr/>
          </p:nvGrpSpPr>
          <p:grpSpPr>
            <a:xfrm>
              <a:off x="4008580" y="4175110"/>
              <a:ext cx="896348" cy="361484"/>
              <a:chOff x="4008580" y="4241785"/>
              <a:chExt cx="896348" cy="361484"/>
            </a:xfrm>
          </p:grpSpPr>
          <p:cxnSp>
            <p:nvCxnSpPr>
              <p:cNvPr id="116" name="直接连接符 115"/>
              <p:cNvCxnSpPr/>
              <p:nvPr/>
            </p:nvCxnSpPr>
            <p:spPr>
              <a:xfrm>
                <a:off x="4084113" y="4603269"/>
                <a:ext cx="691087" cy="0"/>
              </a:xfrm>
              <a:prstGeom prst="line">
                <a:avLst/>
              </a:prstGeom>
              <a:noFill/>
              <a:ln w="50800" cap="sq" cmpd="sng" algn="ctr">
                <a:solidFill>
                  <a:srgbClr val="00B0F0"/>
                </a:solidFill>
                <a:prstDash val="solid"/>
                <a:miter lim="800000"/>
                <a:tailEnd type="none"/>
              </a:ln>
              <a:effectLst/>
            </p:spPr>
          </p:cxnSp>
          <p:sp>
            <p:nvSpPr>
              <p:cNvPr id="117" name="文本框 116"/>
              <p:cNvSpPr txBox="1"/>
              <p:nvPr/>
            </p:nvSpPr>
            <p:spPr>
              <a:xfrm>
                <a:off x="4008580" y="4241785"/>
                <a:ext cx="896348"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进程调度</a:t>
                </a:r>
              </a:p>
            </p:txBody>
          </p:sp>
        </p:grpSp>
        <p:sp>
          <p:nvSpPr>
            <p:cNvPr id="118" name="文本框 117"/>
            <p:cNvSpPr txBox="1"/>
            <p:nvPr/>
          </p:nvSpPr>
          <p:spPr>
            <a:xfrm>
              <a:off x="5118683" y="4185995"/>
              <a:ext cx="1147440" cy="276999"/>
            </a:xfrm>
            <a:prstGeom prst="rect">
              <a:avLst/>
            </a:prstGeom>
            <a:noFill/>
          </p:spPr>
          <p:txBody>
            <a:bodyPr wrap="square" rtlCol="0">
              <a:noAutofit/>
            </a:bodyPr>
            <a:lstStyle/>
            <a:p>
              <a:pPr eaLnBrk="1" fontAlgn="auto" hangingPunct="1">
                <a:spcBef>
                  <a:spcPts val="0"/>
                </a:spcBef>
                <a:spcAft>
                  <a:spcPts val="0"/>
                </a:spcAft>
              </a:pPr>
              <a:r>
                <a:rPr lang="zh-CN" altLang="en-US" sz="1400" dirty="0">
                  <a:solidFill>
                    <a:prstClr val="black"/>
                  </a:solidFill>
                  <a:latin typeface="宋体" panose="02010600030101010101" pitchFamily="2" charset="-122"/>
                  <a:ea typeface="宋体" panose="02010600030101010101" pitchFamily="2" charset="-122"/>
                </a:rPr>
                <a:t>用户进程</a:t>
              </a:r>
              <a:r>
                <a:rPr lang="en-US" altLang="zh-CN" sz="1400" dirty="0">
                  <a:latin typeface="宋体" panose="02010600030101010101" pitchFamily="2" charset="-122"/>
                  <a:ea typeface="宋体" panose="02010600030101010101" pitchFamily="2" charset="-122"/>
                </a:rPr>
                <a:t>P2</a:t>
              </a:r>
              <a:endParaRPr lang="zh-CN" altLang="en-US" sz="1400" dirty="0">
                <a:latin typeface="宋体" panose="02010600030101010101" pitchFamily="2" charset="-122"/>
                <a:ea typeface="宋体" panose="02010600030101010101" pitchFamily="2" charset="-122"/>
              </a:endParaRPr>
            </a:p>
          </p:txBody>
        </p:sp>
        <p:sp>
          <p:nvSpPr>
            <p:cNvPr id="119" name="文本框 118"/>
            <p:cNvSpPr txBox="1"/>
            <p:nvPr/>
          </p:nvSpPr>
          <p:spPr>
            <a:xfrm>
              <a:off x="7034978" y="4564345"/>
              <a:ext cx="1253607" cy="276999"/>
            </a:xfrm>
            <a:prstGeom prst="rect">
              <a:avLst/>
            </a:prstGeom>
            <a:noFill/>
          </p:spPr>
          <p:txBody>
            <a:bodyPr wrap="square" rtlCol="0">
              <a:noAutofit/>
            </a:bodyPr>
            <a:lstStyle/>
            <a:p>
              <a:pPr eaLnBrk="1" fontAlgn="auto" hangingPunct="1">
                <a:spcBef>
                  <a:spcPts val="0"/>
                </a:spcBef>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查询状态</a:t>
              </a:r>
            </a:p>
          </p:txBody>
        </p:sp>
        <p:sp>
          <p:nvSpPr>
            <p:cNvPr id="120" name="文本框 119"/>
            <p:cNvSpPr txBox="1"/>
            <p:nvPr/>
          </p:nvSpPr>
          <p:spPr>
            <a:xfrm>
              <a:off x="3534032" y="3719236"/>
              <a:ext cx="1045744" cy="391586"/>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pPr>
              <a:r>
                <a:rPr lang="zh-CN" altLang="en-US">
                  <a:solidFill>
                    <a:srgbClr val="FF0000"/>
                  </a:solidFill>
                  <a:latin typeface="宋体" panose="02010600030101010101" pitchFamily="2" charset="-122"/>
                  <a:ea typeface="宋体" panose="02010600030101010101" pitchFamily="2" charset="-122"/>
                </a:rPr>
                <a:t>启动定时</a:t>
              </a:r>
            </a:p>
          </p:txBody>
        </p:sp>
        <p:grpSp>
          <p:nvGrpSpPr>
            <p:cNvPr id="121" name="组合 120"/>
            <p:cNvGrpSpPr/>
            <p:nvPr/>
          </p:nvGrpSpPr>
          <p:grpSpPr>
            <a:xfrm>
              <a:off x="7094518" y="4196979"/>
              <a:ext cx="1134529" cy="340116"/>
              <a:chOff x="7094518" y="4263654"/>
              <a:chExt cx="1134529" cy="340116"/>
            </a:xfrm>
          </p:grpSpPr>
          <p:sp>
            <p:nvSpPr>
              <p:cNvPr id="122" name="文本框 121"/>
              <p:cNvSpPr txBox="1"/>
              <p:nvPr/>
            </p:nvSpPr>
            <p:spPr>
              <a:xfrm>
                <a:off x="7094518" y="4263654"/>
                <a:ext cx="1134529"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中断服务</a:t>
                </a:r>
              </a:p>
            </p:txBody>
          </p:sp>
          <p:cxnSp>
            <p:nvCxnSpPr>
              <p:cNvPr id="123" name="直接连接符 122"/>
              <p:cNvCxnSpPr/>
              <p:nvPr/>
            </p:nvCxnSpPr>
            <p:spPr>
              <a:xfrm>
                <a:off x="7276485" y="4603770"/>
                <a:ext cx="715453" cy="0"/>
              </a:xfrm>
              <a:prstGeom prst="line">
                <a:avLst/>
              </a:prstGeom>
              <a:noFill/>
              <a:ln w="50800" cap="sq" cmpd="sng" algn="ctr">
                <a:solidFill>
                  <a:srgbClr val="00B0F0"/>
                </a:solidFill>
                <a:prstDash val="solid"/>
                <a:miter lim="800000"/>
                <a:tailEnd type="none"/>
              </a:ln>
              <a:effectLst/>
            </p:spPr>
          </p:cxnSp>
        </p:grpSp>
        <p:grpSp>
          <p:nvGrpSpPr>
            <p:cNvPr id="124" name="组合 123"/>
            <p:cNvGrpSpPr/>
            <p:nvPr/>
          </p:nvGrpSpPr>
          <p:grpSpPr>
            <a:xfrm>
              <a:off x="6789998" y="3749474"/>
              <a:ext cx="937792" cy="759370"/>
              <a:chOff x="6789998" y="3816149"/>
              <a:chExt cx="937792" cy="759370"/>
            </a:xfrm>
          </p:grpSpPr>
          <p:cxnSp>
            <p:nvCxnSpPr>
              <p:cNvPr id="125" name="直接连接符 124"/>
              <p:cNvCxnSpPr/>
              <p:nvPr/>
            </p:nvCxnSpPr>
            <p:spPr>
              <a:xfrm>
                <a:off x="7236133" y="4095320"/>
                <a:ext cx="0" cy="480199"/>
              </a:xfrm>
              <a:prstGeom prst="line">
                <a:avLst/>
              </a:prstGeom>
              <a:noFill/>
              <a:ln w="19050" cap="sq" cmpd="sng" algn="ctr">
                <a:solidFill>
                  <a:sysClr val="windowText" lastClr="000000">
                    <a:lumMod val="95000"/>
                    <a:lumOff val="5000"/>
                  </a:sysClr>
                </a:solidFill>
                <a:prstDash val="solid"/>
                <a:miter lim="800000"/>
                <a:tailEnd type="triangle"/>
              </a:ln>
              <a:effectLst/>
            </p:spPr>
          </p:cxnSp>
          <p:sp>
            <p:nvSpPr>
              <p:cNvPr id="126" name="文本框 125"/>
              <p:cNvSpPr txBox="1"/>
              <p:nvPr/>
            </p:nvSpPr>
            <p:spPr>
              <a:xfrm>
                <a:off x="6789998" y="3816149"/>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FF0000"/>
                    </a:solidFill>
                    <a:effectLst/>
                    <a:uLnTx/>
                    <a:uFillTx/>
                    <a:latin typeface="宋体" panose="02010600030101010101" pitchFamily="2" charset="-122"/>
                    <a:ea typeface="宋体" panose="02010600030101010101" pitchFamily="2" charset="-122"/>
                  </a:rPr>
                  <a:t>定时到</a:t>
                </a:r>
              </a:p>
            </p:txBody>
          </p:sp>
        </p:grpSp>
        <p:grpSp>
          <p:nvGrpSpPr>
            <p:cNvPr id="127" name="组合 126"/>
            <p:cNvGrpSpPr/>
            <p:nvPr/>
          </p:nvGrpSpPr>
          <p:grpSpPr>
            <a:xfrm>
              <a:off x="7444876" y="3755322"/>
              <a:ext cx="937792" cy="753522"/>
              <a:chOff x="7444876" y="3821997"/>
              <a:chExt cx="937792" cy="753522"/>
            </a:xfrm>
          </p:grpSpPr>
          <p:cxnSp>
            <p:nvCxnSpPr>
              <p:cNvPr id="128" name="直接连接符 127"/>
              <p:cNvCxnSpPr/>
              <p:nvPr/>
            </p:nvCxnSpPr>
            <p:spPr>
              <a:xfrm>
                <a:off x="7871964" y="4095320"/>
                <a:ext cx="0" cy="480199"/>
              </a:xfrm>
              <a:prstGeom prst="line">
                <a:avLst/>
              </a:prstGeom>
              <a:noFill/>
              <a:ln w="19050" cap="sq" cmpd="sng" algn="ctr">
                <a:solidFill>
                  <a:sysClr val="windowText" lastClr="000000">
                    <a:lumMod val="95000"/>
                    <a:lumOff val="5000"/>
                  </a:sysClr>
                </a:solidFill>
                <a:prstDash val="solid"/>
                <a:miter lim="800000"/>
                <a:tailEnd type="triangle"/>
              </a:ln>
              <a:effectLst/>
            </p:spPr>
          </p:cxnSp>
          <p:sp>
            <p:nvSpPr>
              <p:cNvPr id="129" name="文本框 128"/>
              <p:cNvSpPr txBox="1"/>
              <p:nvPr/>
            </p:nvSpPr>
            <p:spPr>
              <a:xfrm>
                <a:off x="7444876"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唤醒</a:t>
                </a:r>
                <a:r>
                  <a:rPr kumimoji="0" lang="en-US" altLang="zh-CN" sz="14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P1</a:t>
                </a:r>
                <a:endParaRPr kumimoji="0" lang="zh-CN" altLang="en-US" sz="14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p:txBody>
          </p:sp>
        </p:grpSp>
        <p:grpSp>
          <p:nvGrpSpPr>
            <p:cNvPr id="130" name="组合 129"/>
            <p:cNvGrpSpPr/>
            <p:nvPr/>
          </p:nvGrpSpPr>
          <p:grpSpPr>
            <a:xfrm>
              <a:off x="8724584" y="4190388"/>
              <a:ext cx="896348" cy="346257"/>
              <a:chOff x="8724584" y="4257063"/>
              <a:chExt cx="896348" cy="346257"/>
            </a:xfrm>
          </p:grpSpPr>
          <p:cxnSp>
            <p:nvCxnSpPr>
              <p:cNvPr id="131" name="直接连接符 130"/>
              <p:cNvCxnSpPr/>
              <p:nvPr/>
            </p:nvCxnSpPr>
            <p:spPr>
              <a:xfrm>
                <a:off x="8840689" y="4603320"/>
                <a:ext cx="691087" cy="0"/>
              </a:xfrm>
              <a:prstGeom prst="line">
                <a:avLst/>
              </a:prstGeom>
              <a:noFill/>
              <a:ln w="50800" cap="sq" cmpd="sng" algn="ctr">
                <a:solidFill>
                  <a:srgbClr val="00B0F0"/>
                </a:solidFill>
                <a:prstDash val="solid"/>
                <a:miter lim="800000"/>
                <a:tailEnd type="none"/>
              </a:ln>
              <a:effectLst/>
            </p:spPr>
          </p:cxnSp>
          <p:sp>
            <p:nvSpPr>
              <p:cNvPr id="132" name="文本框 131"/>
              <p:cNvSpPr txBox="1"/>
              <p:nvPr/>
            </p:nvSpPr>
            <p:spPr>
              <a:xfrm>
                <a:off x="8724584" y="4257063"/>
                <a:ext cx="896348" cy="276999"/>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rPr>
                  <a:t>进程调度</a:t>
                </a:r>
              </a:p>
            </p:txBody>
          </p:sp>
        </p:grpSp>
        <p:sp>
          <p:nvSpPr>
            <p:cNvPr id="133" name="文本框 132"/>
            <p:cNvSpPr txBox="1"/>
            <p:nvPr/>
          </p:nvSpPr>
          <p:spPr>
            <a:xfrm>
              <a:off x="7979201" y="4190388"/>
              <a:ext cx="819271" cy="276999"/>
            </a:xfrm>
            <a:prstGeom prst="rect">
              <a:avLst/>
            </a:prstGeom>
            <a:noFill/>
          </p:spPr>
          <p:txBody>
            <a:bodyPr wrap="square" rtlCol="0">
              <a:noAutofit/>
            </a:bodyPr>
            <a:lstStyle/>
            <a:p>
              <a:pPr eaLnBrk="1" fontAlgn="auto" hangingPunct="1">
                <a:spcBef>
                  <a:spcPts val="0"/>
                </a:spcBef>
                <a:spcAft>
                  <a:spcPts val="0"/>
                </a:spcAft>
              </a:pP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34" name="组合 133"/>
            <p:cNvGrpSpPr/>
            <p:nvPr/>
          </p:nvGrpSpPr>
          <p:grpSpPr>
            <a:xfrm>
              <a:off x="9353207" y="4193583"/>
              <a:ext cx="1448563" cy="663944"/>
              <a:chOff x="9353207" y="4260258"/>
              <a:chExt cx="1448563" cy="663944"/>
            </a:xfrm>
          </p:grpSpPr>
          <p:sp>
            <p:nvSpPr>
              <p:cNvPr id="135" name="文本框 134"/>
              <p:cNvSpPr txBox="1"/>
              <p:nvPr/>
            </p:nvSpPr>
            <p:spPr>
              <a:xfrm>
                <a:off x="9510226" y="4260258"/>
                <a:ext cx="1134529" cy="276999"/>
              </a:xfrm>
              <a:prstGeom prst="rect">
                <a:avLst/>
              </a:prstGeom>
              <a:noFill/>
            </p:spPr>
            <p:txBody>
              <a:bodyPr wrap="square" rtlCol="0">
                <a:noAutofit/>
              </a:bodyPr>
              <a:lstStyle/>
              <a:p>
                <a:pPr eaLnBrk="1" fontAlgn="auto" hangingPunct="1">
                  <a:spcBef>
                    <a:spcPts val="0"/>
                  </a:spcBef>
                  <a:spcAft>
                    <a:spcPts val="0"/>
                  </a:spcAft>
                </a:pPr>
                <a:r>
                  <a:rPr lang="zh-CN" altLang="en-US" sz="1400" dirty="0">
                    <a:solidFill>
                      <a:prstClr val="black"/>
                    </a:solidFill>
                    <a:latin typeface="宋体" panose="02010600030101010101" pitchFamily="2" charset="-122"/>
                    <a:ea typeface="宋体" panose="02010600030101010101" pitchFamily="2" charset="-122"/>
                  </a:rPr>
                  <a:t>用户进程</a:t>
                </a:r>
                <a:r>
                  <a:rPr lang="en-US" altLang="zh-CN" sz="1400" dirty="0">
                    <a:latin typeface="宋体" panose="02010600030101010101" pitchFamily="2" charset="-122"/>
                    <a:ea typeface="宋体" panose="02010600030101010101" pitchFamily="2" charset="-122"/>
                  </a:rPr>
                  <a:t>P1</a:t>
                </a:r>
                <a:endParaRPr lang="zh-CN" altLang="en-US" sz="1400" dirty="0">
                  <a:latin typeface="宋体" panose="02010600030101010101" pitchFamily="2" charset="-122"/>
                  <a:ea typeface="宋体" panose="02010600030101010101" pitchFamily="2" charset="-122"/>
                </a:endParaRPr>
              </a:p>
            </p:txBody>
          </p:sp>
          <p:sp>
            <p:nvSpPr>
              <p:cNvPr id="136" name="文本框 135"/>
              <p:cNvSpPr txBox="1"/>
              <p:nvPr/>
            </p:nvSpPr>
            <p:spPr>
              <a:xfrm>
                <a:off x="9353207" y="4647203"/>
                <a:ext cx="1448563" cy="276999"/>
              </a:xfrm>
              <a:prstGeom prst="rect">
                <a:avLst/>
              </a:prstGeom>
              <a:noFill/>
            </p:spPr>
            <p:txBody>
              <a:bodyPr wrap="square" rtlCol="0">
                <a:noAutofit/>
              </a:bodyPr>
              <a:lstStyle/>
              <a:p>
                <a:pPr eaLnBrk="1" fontAlgn="auto" hangingPunct="1">
                  <a:spcBef>
                    <a:spcPts val="0"/>
                  </a:spcBef>
                  <a:spcAft>
                    <a:spcPts val="0"/>
                  </a:spcAft>
                </a:pPr>
                <a:r>
                  <a:rPr lang="zh-CN" altLang="en-US" sz="1400">
                    <a:solidFill>
                      <a:prstClr val="black"/>
                    </a:solidFill>
                    <a:latin typeface="宋体" panose="02010600030101010101" pitchFamily="2" charset="-122"/>
                    <a:ea typeface="宋体" panose="02010600030101010101" pitchFamily="2" charset="-122"/>
                  </a:rPr>
                  <a:t>实际传输</a:t>
                </a:r>
              </a:p>
            </p:txBody>
          </p:sp>
        </p:grpSp>
        <p:cxnSp>
          <p:nvCxnSpPr>
            <p:cNvPr id="137" name="直接连接符 136"/>
            <p:cNvCxnSpPr/>
            <p:nvPr/>
          </p:nvCxnSpPr>
          <p:spPr>
            <a:xfrm>
              <a:off x="9598711" y="4536594"/>
              <a:ext cx="976924" cy="0"/>
            </a:xfrm>
            <a:prstGeom prst="line">
              <a:avLst/>
            </a:prstGeom>
            <a:noFill/>
            <a:ln w="50800" cap="sq" cmpd="sng" algn="ctr">
              <a:solidFill>
                <a:sysClr val="windowText" lastClr="000000">
                  <a:lumMod val="95000"/>
                  <a:lumOff val="5000"/>
                </a:sysClr>
              </a:solidFill>
              <a:prstDash val="solid"/>
              <a:miter lim="800000"/>
              <a:tailEnd type="none"/>
            </a:ln>
            <a:effectLst/>
          </p:spPr>
        </p:cxnSp>
      </p:grpSp>
      <p:sp>
        <p:nvSpPr>
          <p:cNvPr id="53" name="矩形 52"/>
          <p:cNvSpPr/>
          <p:nvPr/>
        </p:nvSpPr>
        <p:spPr>
          <a:xfrm>
            <a:off x="2207569" y="990557"/>
            <a:ext cx="7539034" cy="369332"/>
          </a:xfrm>
          <a:prstGeom prst="rect">
            <a:avLst/>
          </a:prstGeom>
        </p:spPr>
        <p:txBody>
          <a:bodyPr wrap="square">
            <a:spAutoFit/>
          </a:bodyPr>
          <a:lstStyle/>
          <a:p>
            <a:r>
              <a:rPr lang="zh-CN" altLang="en-US" sz="1800" dirty="0"/>
              <a:t>一次轮询只能完成一个数据单元的</a:t>
            </a:r>
            <a:r>
              <a:rPr lang="zh-CN" altLang="en-US" sz="1800" dirty="0" smtClean="0"/>
              <a:t>传输，只适合极高速设备或简单设备</a:t>
            </a:r>
            <a:endParaRPr lang="zh-CN" altLang="en-US" sz="1800" dirty="0"/>
          </a:p>
        </p:txBody>
      </p:sp>
      <p:sp>
        <p:nvSpPr>
          <p:cNvPr id="138" name="矩形 137"/>
          <p:cNvSpPr/>
          <p:nvPr/>
        </p:nvSpPr>
        <p:spPr>
          <a:xfrm>
            <a:off x="2495600" y="5602014"/>
            <a:ext cx="6741559" cy="873957"/>
          </a:xfrm>
          <a:prstGeom prst="rect">
            <a:avLst/>
          </a:prstGeom>
        </p:spPr>
        <p:txBody>
          <a:bodyPr wrap="square">
            <a:spAutoFit/>
          </a:bodyPr>
          <a:lstStyle/>
          <a:p>
            <a:pPr>
              <a:lnSpc>
                <a:spcPct val="150000"/>
              </a:lnSpc>
            </a:pPr>
            <a:r>
              <a:rPr lang="zh-CN" altLang="en-US" sz="1800" dirty="0" smtClean="0"/>
              <a:t>节约了</a:t>
            </a:r>
            <a:r>
              <a:rPr lang="en-US" altLang="zh-CN" sz="1800" dirty="0" smtClean="0"/>
              <a:t>CPU</a:t>
            </a:r>
            <a:r>
              <a:rPr lang="zh-CN" altLang="en-US" sz="1800" dirty="0" smtClean="0"/>
              <a:t>时间</a:t>
            </a:r>
            <a:endParaRPr lang="en-US" altLang="zh-CN" sz="1800" dirty="0" smtClean="0"/>
          </a:p>
          <a:p>
            <a:pPr>
              <a:lnSpc>
                <a:spcPct val="150000"/>
              </a:lnSpc>
            </a:pPr>
            <a:r>
              <a:rPr lang="zh-CN" altLang="en-US" sz="1800" dirty="0" smtClean="0"/>
              <a:t>适用于</a:t>
            </a:r>
            <a:r>
              <a:rPr lang="zh-CN" altLang="en-US" sz="1800" dirty="0" smtClean="0"/>
              <a:t>不支持外部设备中断的多任务系统，适合慢速设备</a:t>
            </a:r>
            <a:endParaRPr lang="zh-CN" altLang="en-US" sz="1800" dirty="0"/>
          </a:p>
        </p:txBody>
      </p:sp>
    </p:spTree>
    <p:extLst>
      <p:ext uri="{BB962C8B-B14F-4D97-AF65-F5344CB8AC3E}">
        <p14:creationId xmlns:p14="http://schemas.microsoft.com/office/powerpoint/2010/main" val="10266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695400" y="320093"/>
            <a:ext cx="5257800" cy="372603"/>
          </a:xfrm>
        </p:spPr>
        <p:txBody>
          <a:bodyPr/>
          <a:lstStyle/>
          <a:p>
            <a:r>
              <a:rPr lang="en-US" altLang="zh-CN" dirty="0" smtClean="0"/>
              <a:t>3 </a:t>
            </a:r>
            <a:r>
              <a:rPr lang="zh-CN" altLang="en-US" dirty="0"/>
              <a:t>程序查询</a:t>
            </a:r>
            <a:r>
              <a:rPr lang="en-US" altLang="zh-CN" dirty="0"/>
              <a:t>I/O</a:t>
            </a:r>
            <a:r>
              <a:rPr lang="zh-CN" altLang="en-US" dirty="0"/>
              <a:t>方式</a:t>
            </a:r>
          </a:p>
        </p:txBody>
      </p:sp>
      <p:sp>
        <p:nvSpPr>
          <p:cNvPr id="396291" name="Rectangle 3"/>
          <p:cNvSpPr>
            <a:spLocks noGrp="1" noChangeArrowheads="1"/>
          </p:cNvSpPr>
          <p:nvPr>
            <p:ph type="body" idx="1"/>
          </p:nvPr>
        </p:nvSpPr>
        <p:spPr>
          <a:xfrm>
            <a:off x="911424" y="908720"/>
            <a:ext cx="10225136" cy="5215787"/>
          </a:xfrm>
        </p:spPr>
        <p:txBody>
          <a:bodyPr/>
          <a:lstStyle/>
          <a:p>
            <a:pPr>
              <a:lnSpc>
                <a:spcPct val="100000"/>
              </a:lnSpc>
            </a:pPr>
            <a:r>
              <a:rPr lang="zh-CN" altLang="en-US" dirty="0">
                <a:ea typeface="宋体" pitchFamily="2" charset="-122"/>
              </a:rPr>
              <a:t>程序查询</a:t>
            </a:r>
            <a:r>
              <a:rPr lang="en-US" altLang="zh-CN" dirty="0">
                <a:ea typeface="宋体" pitchFamily="2" charset="-122"/>
              </a:rPr>
              <a:t>I/O</a:t>
            </a:r>
            <a:r>
              <a:rPr lang="zh-CN" altLang="en-US" dirty="0">
                <a:ea typeface="宋体" pitchFamily="2" charset="-122"/>
              </a:rPr>
              <a:t>接口的基本组成</a:t>
            </a:r>
          </a:p>
          <a:p>
            <a:pPr lvl="1">
              <a:lnSpc>
                <a:spcPct val="100000"/>
              </a:lnSpc>
            </a:pPr>
            <a:r>
              <a:rPr lang="zh-CN" altLang="en-US" sz="2000" dirty="0" smtClean="0">
                <a:ea typeface="宋体" pitchFamily="2" charset="-122"/>
              </a:rPr>
              <a:t>状态</a:t>
            </a:r>
            <a:r>
              <a:rPr lang="zh-CN" altLang="en-US" sz="2000" dirty="0" smtClean="0">
                <a:ea typeface="宋体" pitchFamily="2" charset="-122"/>
              </a:rPr>
              <a:t>寄存器（</a:t>
            </a:r>
            <a:r>
              <a:rPr lang="zh-CN" altLang="en-US" sz="2000" dirty="0" smtClean="0">
                <a:ea typeface="宋体" pitchFamily="2" charset="-122"/>
              </a:rPr>
              <a:t>命令寄存器）</a:t>
            </a:r>
            <a:endParaRPr lang="en-US" altLang="zh-CN" sz="2000" dirty="0">
              <a:ea typeface="宋体" pitchFamily="2" charset="-122"/>
            </a:endParaRPr>
          </a:p>
          <a:p>
            <a:pPr lvl="1">
              <a:lnSpc>
                <a:spcPct val="100000"/>
              </a:lnSpc>
            </a:pPr>
            <a:r>
              <a:rPr lang="zh-CN" altLang="en-US" sz="2000" dirty="0" smtClean="0">
                <a:ea typeface="宋体" pitchFamily="2" charset="-122"/>
              </a:rPr>
              <a:t>数据</a:t>
            </a:r>
            <a:r>
              <a:rPr lang="zh-CN" altLang="en-US" sz="2000" dirty="0" smtClean="0">
                <a:ea typeface="宋体" pitchFamily="2" charset="-122"/>
              </a:rPr>
              <a:t>寄存器</a:t>
            </a:r>
            <a:endParaRPr lang="zh-CN" altLang="en-US" sz="2000" dirty="0">
              <a:ea typeface="宋体" pitchFamily="2" charset="-122"/>
            </a:endParaRPr>
          </a:p>
          <a:p>
            <a:pPr lvl="1">
              <a:lnSpc>
                <a:spcPct val="100000"/>
              </a:lnSpc>
            </a:pPr>
            <a:r>
              <a:rPr lang="zh-CN" altLang="en-US" sz="2000" dirty="0" smtClean="0">
                <a:ea typeface="宋体" pitchFamily="2" charset="-122"/>
              </a:rPr>
              <a:t>地址选择逻辑</a:t>
            </a:r>
            <a:endParaRPr lang="en-US" altLang="zh-CN" sz="2000" dirty="0">
              <a:ea typeface="宋体" pitchFamily="2" charset="-122"/>
            </a:endParaRPr>
          </a:p>
          <a:p>
            <a:pPr lvl="1">
              <a:lnSpc>
                <a:spcPct val="100000"/>
              </a:lnSpc>
            </a:pPr>
            <a:r>
              <a:rPr lang="zh-CN" altLang="en-US" sz="2000" dirty="0" smtClean="0">
                <a:ea typeface="宋体" pitchFamily="2" charset="-122"/>
              </a:rPr>
              <a:t>总线接口逻辑</a:t>
            </a:r>
            <a:endParaRPr lang="en-US" altLang="zh-CN" sz="2000" dirty="0">
              <a:ea typeface="宋体" pitchFamily="2" charset="-122"/>
            </a:endParaRPr>
          </a:p>
          <a:p>
            <a:pPr>
              <a:lnSpc>
                <a:spcPct val="100000"/>
              </a:lnSpc>
            </a:pPr>
            <a:r>
              <a:rPr lang="zh-CN" altLang="en-US" dirty="0">
                <a:ea typeface="宋体" pitchFamily="2" charset="-122"/>
              </a:rPr>
              <a:t>程序查询</a:t>
            </a:r>
            <a:r>
              <a:rPr lang="en-US" altLang="zh-CN" dirty="0">
                <a:ea typeface="宋体" pitchFamily="2" charset="-122"/>
              </a:rPr>
              <a:t>I/O</a:t>
            </a:r>
            <a:r>
              <a:rPr lang="zh-CN" altLang="en-US" dirty="0">
                <a:ea typeface="宋体" pitchFamily="2" charset="-122"/>
              </a:rPr>
              <a:t>方式的特点</a:t>
            </a:r>
          </a:p>
          <a:p>
            <a:pPr lvl="1">
              <a:lnSpc>
                <a:spcPct val="100000"/>
              </a:lnSpc>
            </a:pPr>
            <a:r>
              <a:rPr lang="en-US" altLang="zh-CN" sz="2000" dirty="0">
                <a:ea typeface="宋体" pitchFamily="2" charset="-122"/>
              </a:rPr>
              <a:t>I/O</a:t>
            </a:r>
            <a:r>
              <a:rPr lang="zh-CN" altLang="en-US" sz="2000" dirty="0">
                <a:ea typeface="宋体" pitchFamily="2" charset="-122"/>
              </a:rPr>
              <a:t>操作由</a:t>
            </a:r>
            <a:r>
              <a:rPr lang="en-US" altLang="zh-CN" sz="2000" dirty="0">
                <a:ea typeface="宋体" pitchFamily="2" charset="-122"/>
              </a:rPr>
              <a:t>CPU</a:t>
            </a:r>
            <a:r>
              <a:rPr lang="zh-CN" altLang="en-US" sz="2000" dirty="0">
                <a:ea typeface="宋体" pitchFamily="2" charset="-122"/>
              </a:rPr>
              <a:t>直接完成（通过执行</a:t>
            </a:r>
            <a:r>
              <a:rPr lang="en-US" altLang="zh-CN" sz="2000" dirty="0">
                <a:ea typeface="宋体" pitchFamily="2" charset="-122"/>
              </a:rPr>
              <a:t>I/O</a:t>
            </a:r>
            <a:r>
              <a:rPr lang="zh-CN" altLang="en-US" sz="2000" dirty="0">
                <a:ea typeface="宋体" pitchFamily="2" charset="-122"/>
              </a:rPr>
              <a:t>指令完成）</a:t>
            </a:r>
          </a:p>
          <a:p>
            <a:pPr lvl="1">
              <a:lnSpc>
                <a:spcPct val="100000"/>
              </a:lnSpc>
            </a:pPr>
            <a:r>
              <a:rPr lang="zh-CN" altLang="en-US" sz="2000" dirty="0">
                <a:ea typeface="宋体" pitchFamily="2" charset="-122"/>
              </a:rPr>
              <a:t>外设速度慢，</a:t>
            </a:r>
            <a:r>
              <a:rPr lang="en-US" altLang="zh-CN" sz="2000" dirty="0">
                <a:ea typeface="宋体" pitchFamily="2" charset="-122"/>
              </a:rPr>
              <a:t>CPU</a:t>
            </a:r>
            <a:r>
              <a:rPr lang="zh-CN" altLang="en-US" sz="2000" dirty="0">
                <a:ea typeface="宋体" pitchFamily="2" charset="-122"/>
              </a:rPr>
              <a:t>速度快，在外设准备过程中</a:t>
            </a:r>
            <a:r>
              <a:rPr lang="zh-CN" altLang="en-US" sz="2000" dirty="0" smtClean="0">
                <a:ea typeface="宋体" pitchFamily="2" charset="-122"/>
              </a:rPr>
              <a:t>，</a:t>
            </a:r>
            <a:r>
              <a:rPr lang="en-US" altLang="zh-CN" sz="2000" dirty="0" smtClean="0">
                <a:ea typeface="宋体" pitchFamily="2" charset="-122"/>
              </a:rPr>
              <a:t>CPU</a:t>
            </a:r>
            <a:r>
              <a:rPr lang="zh-CN" altLang="en-US" sz="2000" dirty="0">
                <a:ea typeface="宋体" pitchFamily="2" charset="-122"/>
              </a:rPr>
              <a:t>的效率浪费</a:t>
            </a:r>
            <a:r>
              <a:rPr lang="zh-CN" altLang="en-US" sz="2000" dirty="0" smtClean="0">
                <a:ea typeface="宋体" pitchFamily="2" charset="-122"/>
              </a:rPr>
              <a:t>严重</a:t>
            </a:r>
            <a:endParaRPr lang="zh-CN" altLang="en-US" sz="2000" dirty="0">
              <a:ea typeface="宋体" pitchFamily="2" charset="-122"/>
            </a:endParaRPr>
          </a:p>
          <a:p>
            <a:pPr lvl="1">
              <a:lnSpc>
                <a:spcPct val="100000"/>
              </a:lnSpc>
            </a:pPr>
            <a:r>
              <a:rPr lang="zh-CN" altLang="en-US" sz="2000" dirty="0" smtClean="0">
                <a:ea typeface="宋体" pitchFamily="2" charset="-122"/>
              </a:rPr>
              <a:t>独占查询时，外设</a:t>
            </a:r>
            <a:r>
              <a:rPr lang="zh-CN" altLang="en-US" sz="2000" dirty="0">
                <a:ea typeface="宋体" pitchFamily="2" charset="-122"/>
              </a:rPr>
              <a:t>与</a:t>
            </a:r>
            <a:r>
              <a:rPr lang="en-US" altLang="zh-CN" sz="2000" dirty="0">
                <a:ea typeface="宋体" pitchFamily="2" charset="-122"/>
              </a:rPr>
              <a:t>CPU</a:t>
            </a:r>
            <a:r>
              <a:rPr lang="zh-CN" altLang="en-US" sz="2000" dirty="0">
                <a:ea typeface="宋体" pitchFamily="2" charset="-122"/>
              </a:rPr>
              <a:t>完全串行</a:t>
            </a:r>
            <a:r>
              <a:rPr lang="zh-CN" altLang="en-US" sz="2000" dirty="0" smtClean="0">
                <a:ea typeface="宋体" pitchFamily="2" charset="-122"/>
              </a:rPr>
              <a:t>工作</a:t>
            </a:r>
            <a:endParaRPr lang="en-US" altLang="zh-CN" sz="2000" dirty="0" smtClean="0">
              <a:ea typeface="宋体" pitchFamily="2" charset="-122"/>
            </a:endParaRPr>
          </a:p>
          <a:p>
            <a:pPr lvl="1">
              <a:lnSpc>
                <a:spcPct val="100000"/>
              </a:lnSpc>
            </a:pPr>
            <a:r>
              <a:rPr lang="zh-CN" altLang="en-US" sz="2000" dirty="0" smtClean="0">
                <a:ea typeface="宋体" pitchFamily="2" charset="-122"/>
              </a:rPr>
              <a:t>简单易实现，常见于早期单任务操作系统中</a:t>
            </a:r>
            <a:endParaRPr lang="en-US" altLang="zh-CN" sz="2000" dirty="0" smtClean="0">
              <a:ea typeface="宋体" pitchFamily="2" charset="-122"/>
            </a:endParaRPr>
          </a:p>
          <a:p>
            <a:pPr lvl="1">
              <a:lnSpc>
                <a:spcPct val="100000"/>
              </a:lnSpc>
            </a:pPr>
            <a:r>
              <a:rPr lang="zh-CN" altLang="en-US" sz="2000" dirty="0" smtClean="0">
                <a:ea typeface="宋体" pitchFamily="2" charset="-122"/>
              </a:rPr>
              <a:t>现代多任务操作系统在多任务引导成功之前必须使用程序查询方式与外部设备进行数据交互，如键盘、磁盘、显示器等都必须支持该方式</a:t>
            </a:r>
            <a:endParaRPr lang="zh-CN" altLang="en-US" sz="2000" dirty="0">
              <a:ea typeface="宋体" pitchFamily="2" charset="-122"/>
            </a:endParaRPr>
          </a:p>
        </p:txBody>
      </p:sp>
    </p:spTree>
    <p:extLst>
      <p:ext uri="{BB962C8B-B14F-4D97-AF65-F5344CB8AC3E}">
        <p14:creationId xmlns:p14="http://schemas.microsoft.com/office/powerpoint/2010/main" val="3325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291">
                                            <p:txEl>
                                              <p:pRg st="5" end="5"/>
                                            </p:txEl>
                                          </p:spTgt>
                                        </p:tgtEl>
                                        <p:attrNameLst>
                                          <p:attrName>style.visibility</p:attrName>
                                        </p:attrNameLst>
                                      </p:cBhvr>
                                      <p:to>
                                        <p:strVal val="visible"/>
                                      </p:to>
                                    </p:set>
                                    <p:animEffect transition="in" filter="fade">
                                      <p:cBhvr>
                                        <p:cTn id="7" dur="500"/>
                                        <p:tgtEl>
                                          <p:spTgt spid="3962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6291">
                                            <p:txEl>
                                              <p:pRg st="6" end="6"/>
                                            </p:txEl>
                                          </p:spTgt>
                                        </p:tgtEl>
                                        <p:attrNameLst>
                                          <p:attrName>style.visibility</p:attrName>
                                        </p:attrNameLst>
                                      </p:cBhvr>
                                      <p:to>
                                        <p:strVal val="visible"/>
                                      </p:to>
                                    </p:set>
                                    <p:animEffect transition="in" filter="fade">
                                      <p:cBhvr>
                                        <p:cTn id="12" dur="500"/>
                                        <p:tgtEl>
                                          <p:spTgt spid="396291">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6291">
                                            <p:txEl>
                                              <p:pRg st="7" end="7"/>
                                            </p:txEl>
                                          </p:spTgt>
                                        </p:tgtEl>
                                        <p:attrNameLst>
                                          <p:attrName>style.visibility</p:attrName>
                                        </p:attrNameLst>
                                      </p:cBhvr>
                                      <p:to>
                                        <p:strVal val="visible"/>
                                      </p:to>
                                    </p:set>
                                    <p:animEffect transition="in" filter="fade">
                                      <p:cBhvr>
                                        <p:cTn id="17" dur="500"/>
                                        <p:tgtEl>
                                          <p:spTgt spid="39629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6291">
                                            <p:txEl>
                                              <p:pRg st="8" end="8"/>
                                            </p:txEl>
                                          </p:spTgt>
                                        </p:tgtEl>
                                        <p:attrNameLst>
                                          <p:attrName>style.visibility</p:attrName>
                                        </p:attrNameLst>
                                      </p:cBhvr>
                                      <p:to>
                                        <p:strVal val="visible"/>
                                      </p:to>
                                    </p:set>
                                    <p:animEffect transition="in" filter="fade">
                                      <p:cBhvr>
                                        <p:cTn id="22" dur="500"/>
                                        <p:tgtEl>
                                          <p:spTgt spid="39629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6291">
                                            <p:txEl>
                                              <p:pRg st="9" end="9"/>
                                            </p:txEl>
                                          </p:spTgt>
                                        </p:tgtEl>
                                        <p:attrNameLst>
                                          <p:attrName>style.visibility</p:attrName>
                                        </p:attrNameLst>
                                      </p:cBhvr>
                                      <p:to>
                                        <p:strVal val="visible"/>
                                      </p:to>
                                    </p:set>
                                    <p:animEffect transition="in" filter="fade">
                                      <p:cBhvr>
                                        <p:cTn id="27" dur="500"/>
                                        <p:tgtEl>
                                          <p:spTgt spid="39629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6291">
                                            <p:txEl>
                                              <p:pRg st="10" end="10"/>
                                            </p:txEl>
                                          </p:spTgt>
                                        </p:tgtEl>
                                        <p:attrNameLst>
                                          <p:attrName>style.visibility</p:attrName>
                                        </p:attrNameLst>
                                      </p:cBhvr>
                                      <p:to>
                                        <p:strVal val="visible"/>
                                      </p:to>
                                    </p:set>
                                    <p:animEffect transition="in" filter="fade">
                                      <p:cBhvr>
                                        <p:cTn id="32" dur="500"/>
                                        <p:tgtEl>
                                          <p:spTgt spid="3962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9" name="Rectangle 5"/>
          <p:cNvSpPr>
            <a:spLocks noChangeArrowheads="1"/>
          </p:cNvSpPr>
          <p:nvPr/>
        </p:nvSpPr>
        <p:spPr bwMode="auto">
          <a:xfrm>
            <a:off x="3933826" y="2436814"/>
            <a:ext cx="4848225" cy="2614613"/>
          </a:xfrm>
          <a:prstGeom prst="rect">
            <a:avLst/>
          </a:prstGeom>
          <a:noFill/>
          <a:ln w="28575">
            <a:solidFill>
              <a:srgbClr val="05AD01"/>
            </a:solidFill>
            <a:miter lim="800000"/>
            <a:headEnd/>
            <a:tailEnd/>
          </a:ln>
          <a:effectLst/>
        </p:spPr>
        <p:txBody>
          <a:bodyPr lIns="63500" tIns="133200" rIns="63500" bIns="133200">
            <a:spAutoFit/>
          </a:bodyPr>
          <a:lstStyle/>
          <a:p>
            <a:pPr marL="609600" indent="-609600" algn="l">
              <a:lnSpc>
                <a:spcPct val="75000"/>
              </a:lnSpc>
              <a:spcBef>
                <a:spcPct val="65000"/>
              </a:spcBef>
              <a:buClr>
                <a:srgbClr val="FF0000"/>
              </a:buClr>
              <a:buSzPct val="100000"/>
              <a:buFont typeface="+mj-ea"/>
              <a:buAutoNum type="ea1JpnChsDbPeriod"/>
            </a:pPr>
            <a:r>
              <a:rPr lang="zh-CN" altLang="en-US" sz="2400" b="1" dirty="0" smtClean="0">
                <a:solidFill>
                  <a:srgbClr val="C0C0C0"/>
                </a:solidFill>
                <a:ea typeface="宋体" pitchFamily="2" charset="-122"/>
              </a:rPr>
              <a:t>总线</a:t>
            </a:r>
            <a:endParaRPr lang="en-US" altLang="zh-CN" sz="2400" b="1" dirty="0" smtClean="0">
              <a:solidFill>
                <a:srgbClr val="C0C0C0"/>
              </a:solidFill>
              <a:ea typeface="宋体" pitchFamily="2" charset="-122"/>
            </a:endParaRPr>
          </a:p>
          <a:p>
            <a:pPr marL="609600" indent="-609600" algn="l">
              <a:lnSpc>
                <a:spcPct val="75000"/>
              </a:lnSpc>
              <a:spcBef>
                <a:spcPct val="65000"/>
              </a:spcBef>
              <a:buClr>
                <a:srgbClr val="FF0000"/>
              </a:buClr>
              <a:buSzPct val="100000"/>
              <a:buFont typeface="+mj-ea"/>
              <a:buAutoNum type="ea1JpnChsDbPeriod"/>
            </a:pPr>
            <a:r>
              <a:rPr lang="en-US" altLang="zh-CN" sz="2400" b="1" dirty="0" smtClean="0">
                <a:solidFill>
                  <a:srgbClr val="C0C0C0"/>
                </a:solidFill>
                <a:ea typeface="宋体" pitchFamily="2" charset="-122"/>
              </a:rPr>
              <a:t>I/O</a:t>
            </a:r>
            <a:r>
              <a:rPr lang="zh-CN" altLang="en-US" sz="2400" b="1" dirty="0">
                <a:solidFill>
                  <a:srgbClr val="C0C0C0"/>
                </a:solidFill>
                <a:ea typeface="宋体" pitchFamily="2" charset="-122"/>
              </a:rPr>
              <a:t>接口</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rgbClr val="C0C0C0"/>
                </a:solidFill>
                <a:ea typeface="宋体" pitchFamily="2" charset="-122"/>
              </a:rPr>
              <a:t>程序查询</a:t>
            </a:r>
            <a:r>
              <a:rPr lang="en-US" altLang="zh-CN" sz="2400" b="1" dirty="0">
                <a:solidFill>
                  <a:srgbClr val="C0C0C0"/>
                </a:solidFill>
                <a:ea typeface="宋体" pitchFamily="2" charset="-122"/>
              </a:rPr>
              <a:t>I/O</a:t>
            </a:r>
            <a:r>
              <a:rPr lang="zh-CN" altLang="en-US" sz="2400" b="1" dirty="0">
                <a:solidFill>
                  <a:srgbClr val="C0C0C0"/>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chemeClr val="accent2"/>
                </a:solidFill>
                <a:ea typeface="宋体" pitchFamily="2" charset="-122"/>
              </a:rPr>
              <a:t>中断与中断</a:t>
            </a:r>
            <a:r>
              <a:rPr lang="en-US" altLang="zh-CN" sz="2400" b="1" dirty="0">
                <a:solidFill>
                  <a:schemeClr val="accent2"/>
                </a:solidFill>
                <a:ea typeface="宋体" pitchFamily="2" charset="-122"/>
              </a:rPr>
              <a:t>I/O</a:t>
            </a:r>
            <a:r>
              <a:rPr lang="zh-CN" altLang="en-US" sz="2400" b="1" dirty="0">
                <a:solidFill>
                  <a:schemeClr val="accent2"/>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tx1"/>
                </a:solidFill>
                <a:ea typeface="宋体" pitchFamily="2" charset="-122"/>
              </a:rPr>
              <a:t>DMA I/O</a:t>
            </a:r>
            <a:r>
              <a:rPr lang="zh-CN" altLang="en-US" sz="2400" b="1" dirty="0" smtClean="0">
                <a:solidFill>
                  <a:schemeClr val="tx1"/>
                </a:solidFill>
                <a:ea typeface="宋体" pitchFamily="2" charset="-122"/>
              </a:rPr>
              <a:t>方式</a:t>
            </a:r>
            <a:endParaRPr lang="zh-CN" altLang="en-US" sz="2400" b="1" dirty="0">
              <a:solidFill>
                <a:schemeClr val="tx1"/>
              </a:solidFill>
              <a:ea typeface="宋体" pitchFamily="2" charset="-122"/>
            </a:endParaRPr>
          </a:p>
        </p:txBody>
      </p:sp>
      <p:sp>
        <p:nvSpPr>
          <p:cNvPr id="5" name="Rectangle 6"/>
          <p:cNvSpPr>
            <a:spLocks noChangeArrowheads="1"/>
          </p:cNvSpPr>
          <p:nvPr/>
        </p:nvSpPr>
        <p:spPr bwMode="auto">
          <a:xfrm>
            <a:off x="3729038" y="1809750"/>
            <a:ext cx="5327650" cy="523875"/>
          </a:xfrm>
          <a:prstGeom prst="rect">
            <a:avLst/>
          </a:prstGeom>
          <a:noFill/>
          <a:ln w="9525">
            <a:noFill/>
            <a:miter lim="800000"/>
            <a:headEnd/>
            <a:tailEnd/>
          </a:ln>
        </p:spPr>
        <p:txBody>
          <a:bodyPr/>
          <a:lstStyle/>
          <a:p>
            <a:pPr>
              <a:lnSpc>
                <a:spcPct val="87000"/>
              </a:lnSpc>
            </a:pPr>
            <a:r>
              <a:rPr lang="zh-CN" altLang="en-US" sz="2800" b="1" dirty="0" smtClean="0">
                <a:solidFill>
                  <a:srgbClr val="001ADC"/>
                </a:solidFill>
                <a:latin typeface="楷体_GB2312" pitchFamily="49" charset="-122"/>
                <a:ea typeface="楷体_GB2312" pitchFamily="49" charset="-122"/>
              </a:rPr>
              <a:t>第十部分  总线与</a:t>
            </a:r>
            <a:r>
              <a:rPr lang="en-US" altLang="zh-CN" sz="2800" b="1" dirty="0" smtClean="0">
                <a:solidFill>
                  <a:srgbClr val="001ADC"/>
                </a:solidFill>
                <a:latin typeface="楷体_GB2312" pitchFamily="49" charset="-122"/>
                <a:ea typeface="楷体_GB2312" pitchFamily="49" charset="-122"/>
              </a:rPr>
              <a:t>I/O</a:t>
            </a:r>
            <a:endParaRPr lang="en-US" altLang="zh-CN" sz="2800" b="1" dirty="0">
              <a:solidFill>
                <a:srgbClr val="001ADC"/>
              </a:solidFill>
              <a:latin typeface="楷体_GB2312" pitchFamily="49" charset="-122"/>
              <a:ea typeface="楷体_GB2312" pitchFamily="49" charset="-122"/>
            </a:endParaRPr>
          </a:p>
        </p:txBody>
      </p:sp>
    </p:spTree>
    <p:extLst>
      <p:ext uri="{BB962C8B-B14F-4D97-AF65-F5344CB8AC3E}">
        <p14:creationId xmlns:p14="http://schemas.microsoft.com/office/powerpoint/2010/main" val="1742614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a:xfrm>
            <a:off x="2063552" y="1277112"/>
            <a:ext cx="9145016" cy="464294"/>
          </a:xfrm>
        </p:spPr>
        <p:txBody>
          <a:bodyPr/>
          <a:lstStyle/>
          <a:p>
            <a:pPr>
              <a:lnSpc>
                <a:spcPct val="125000"/>
              </a:lnSpc>
              <a:spcBef>
                <a:spcPct val="10000"/>
              </a:spcBef>
              <a:spcAft>
                <a:spcPct val="10000"/>
              </a:spcAft>
            </a:pPr>
            <a:r>
              <a:rPr lang="zh-CN" altLang="en-US" dirty="0" smtClean="0">
                <a:ea typeface="宋体" pitchFamily="2" charset="-122"/>
              </a:rPr>
              <a:t>连接</a:t>
            </a:r>
            <a:r>
              <a:rPr lang="zh-CN" altLang="en-US" dirty="0">
                <a:ea typeface="宋体" pitchFamily="2" charset="-122"/>
              </a:rPr>
              <a:t>两个或多个功能部件的一组公共的信号传输线。</a:t>
            </a:r>
            <a:endParaRPr lang="en-US" altLang="zh-CN" dirty="0">
              <a:ea typeface="宋体" pitchFamily="2" charset="-122"/>
            </a:endParaRPr>
          </a:p>
        </p:txBody>
      </p:sp>
      <p:pic>
        <p:nvPicPr>
          <p:cNvPr id="4" name="Picture 4" descr="BUS"/>
          <p:cNvPicPr>
            <a:picLocks noChangeAspect="1" noChangeArrowheads="1"/>
          </p:cNvPicPr>
          <p:nvPr/>
        </p:nvPicPr>
        <p:blipFill>
          <a:blip r:embed="rId3" cstate="print"/>
          <a:srcRect/>
          <a:stretch>
            <a:fillRect/>
          </a:stretch>
        </p:blipFill>
        <p:spPr>
          <a:xfrm>
            <a:off x="2495600" y="2420888"/>
            <a:ext cx="7455713" cy="3168352"/>
          </a:xfrm>
          <a:prstGeom prst="rect">
            <a:avLst/>
          </a:prstGeom>
          <a:noFill/>
          <a:ln/>
        </p:spPr>
      </p:pic>
      <p:sp>
        <p:nvSpPr>
          <p:cNvPr id="2" name="标题 1"/>
          <p:cNvSpPr>
            <a:spLocks noGrp="1"/>
          </p:cNvSpPr>
          <p:nvPr>
            <p:ph type="title"/>
          </p:nvPr>
        </p:nvSpPr>
        <p:spPr>
          <a:xfrm>
            <a:off x="912284" y="376238"/>
            <a:ext cx="7010400" cy="426142"/>
          </a:xfr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r>
              <a:rPr lang="zh-CN" altLang="en-US" sz="2800" i="0" dirty="0"/>
              <a:t>总线</a:t>
            </a:r>
          </a:p>
        </p:txBody>
      </p:sp>
    </p:spTree>
    <p:extLst>
      <p:ext uri="{BB962C8B-B14F-4D97-AF65-F5344CB8AC3E}">
        <p14:creationId xmlns:p14="http://schemas.microsoft.com/office/powerpoint/2010/main" val="727172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551384" y="356909"/>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7315" name="Rectangle 3"/>
          <p:cNvSpPr>
            <a:spLocks noGrp="1" noChangeArrowheads="1"/>
          </p:cNvSpPr>
          <p:nvPr>
            <p:ph type="body" idx="1"/>
          </p:nvPr>
        </p:nvSpPr>
        <p:spPr>
          <a:xfrm>
            <a:off x="767408" y="836613"/>
            <a:ext cx="10801200" cy="2225738"/>
          </a:xfrm>
        </p:spPr>
        <p:txBody>
          <a:bodyPr/>
          <a:lstStyle/>
          <a:p>
            <a:pPr>
              <a:lnSpc>
                <a:spcPct val="105000"/>
              </a:lnSpc>
              <a:spcBef>
                <a:spcPct val="30000"/>
              </a:spcBef>
            </a:pPr>
            <a:r>
              <a:rPr lang="zh-CN" altLang="en-US" dirty="0">
                <a:ea typeface="宋体" pitchFamily="2" charset="-122"/>
              </a:rPr>
              <a:t>中断的概念</a:t>
            </a:r>
          </a:p>
          <a:p>
            <a:pPr lvl="1">
              <a:lnSpc>
                <a:spcPct val="105000"/>
              </a:lnSpc>
              <a:spcBef>
                <a:spcPct val="30000"/>
              </a:spcBef>
            </a:pPr>
            <a:r>
              <a:rPr lang="zh-CN" altLang="en-US" dirty="0">
                <a:ea typeface="宋体" pitchFamily="2" charset="-122"/>
              </a:rPr>
              <a:t>机器出现了一些紧急事务，</a:t>
            </a:r>
            <a:r>
              <a:rPr lang="en-US" altLang="zh-CN" dirty="0">
                <a:ea typeface="宋体" pitchFamily="2" charset="-122"/>
              </a:rPr>
              <a:t>CPU</a:t>
            </a:r>
            <a:r>
              <a:rPr lang="zh-CN" altLang="en-US" dirty="0">
                <a:ea typeface="宋体" pitchFamily="2" charset="-122"/>
              </a:rPr>
              <a:t>不得不停下当前正在执行的程序，转去处理紧急事务，当紧急事务处理完后，继续执行被中断的程序。</a:t>
            </a:r>
          </a:p>
          <a:p>
            <a:pPr lvl="1">
              <a:lnSpc>
                <a:spcPct val="105000"/>
              </a:lnSpc>
              <a:spcBef>
                <a:spcPct val="30000"/>
              </a:spcBef>
            </a:pPr>
            <a:r>
              <a:rPr lang="zh-CN" altLang="en-US" dirty="0" smtClean="0">
                <a:ea typeface="宋体" pitchFamily="2" charset="-122"/>
              </a:rPr>
              <a:t>一般情况下，中断</a:t>
            </a:r>
            <a:r>
              <a:rPr lang="zh-CN" altLang="en-US" dirty="0">
                <a:ea typeface="宋体" pitchFamily="2" charset="-122"/>
              </a:rPr>
              <a:t>是随机的；</a:t>
            </a:r>
          </a:p>
          <a:p>
            <a:pPr lvl="1">
              <a:lnSpc>
                <a:spcPct val="105000"/>
              </a:lnSpc>
              <a:spcBef>
                <a:spcPct val="30000"/>
              </a:spcBef>
            </a:pPr>
            <a:r>
              <a:rPr lang="zh-CN" altLang="en-US" dirty="0">
                <a:ea typeface="宋体" pitchFamily="2" charset="-122"/>
              </a:rPr>
              <a:t>主程序：被中断的程序；</a:t>
            </a:r>
          </a:p>
          <a:p>
            <a:pPr lvl="1">
              <a:lnSpc>
                <a:spcPct val="105000"/>
              </a:lnSpc>
              <a:spcBef>
                <a:spcPct val="30000"/>
              </a:spcBef>
            </a:pPr>
            <a:r>
              <a:rPr lang="zh-CN" altLang="en-US" dirty="0">
                <a:ea typeface="宋体" pitchFamily="2" charset="-122"/>
              </a:rPr>
              <a:t>中断服务子程序：处理中断事务的</a:t>
            </a:r>
            <a:r>
              <a:rPr lang="zh-CN" altLang="en-US" dirty="0" smtClean="0">
                <a:ea typeface="宋体" pitchFamily="2" charset="-122"/>
              </a:rPr>
              <a:t>程序。</a:t>
            </a:r>
            <a:endParaRPr lang="zh-CN" altLang="en-US" dirty="0">
              <a:ea typeface="宋体" pitchFamily="2" charset="-122"/>
            </a:endParaRPr>
          </a:p>
        </p:txBody>
      </p:sp>
      <p:sp>
        <p:nvSpPr>
          <p:cNvPr id="4" name="Line 4"/>
          <p:cNvSpPr>
            <a:spLocks noChangeShapeType="1"/>
          </p:cNvSpPr>
          <p:nvPr/>
        </p:nvSpPr>
        <p:spPr bwMode="auto">
          <a:xfrm>
            <a:off x="4860032" y="3625552"/>
            <a:ext cx="0" cy="914400"/>
          </a:xfrm>
          <a:prstGeom prst="line">
            <a:avLst/>
          </a:prstGeom>
          <a:noFill/>
          <a:ln w="28575">
            <a:solidFill>
              <a:schemeClr val="accent1"/>
            </a:solidFill>
            <a:round/>
            <a:headEnd/>
            <a:tailEnd type="triangle" w="med" len="med"/>
          </a:ln>
          <a:effectLst/>
        </p:spPr>
        <p:txBody>
          <a:bodyPr/>
          <a:lstStyle/>
          <a:p>
            <a:endParaRPr lang="zh-CN" altLang="en-US"/>
          </a:p>
        </p:txBody>
      </p:sp>
      <p:sp>
        <p:nvSpPr>
          <p:cNvPr id="5" name="Line 5"/>
          <p:cNvSpPr>
            <a:spLocks noChangeShapeType="1"/>
          </p:cNvSpPr>
          <p:nvPr/>
        </p:nvSpPr>
        <p:spPr bwMode="auto">
          <a:xfrm flipV="1">
            <a:off x="4936232" y="3854152"/>
            <a:ext cx="1447800" cy="685800"/>
          </a:xfrm>
          <a:prstGeom prst="line">
            <a:avLst/>
          </a:prstGeom>
          <a:noFill/>
          <a:ln w="12700">
            <a:solidFill>
              <a:schemeClr val="tx1"/>
            </a:solidFill>
            <a:round/>
            <a:headEnd/>
            <a:tailEnd type="triangle" w="med" len="med"/>
          </a:ln>
          <a:effectLst/>
        </p:spPr>
        <p:txBody>
          <a:bodyPr/>
          <a:lstStyle/>
          <a:p>
            <a:endParaRPr lang="zh-CN" altLang="en-US"/>
          </a:p>
        </p:txBody>
      </p:sp>
      <p:sp>
        <p:nvSpPr>
          <p:cNvPr id="6" name="Line 6"/>
          <p:cNvSpPr>
            <a:spLocks noChangeShapeType="1"/>
          </p:cNvSpPr>
          <p:nvPr/>
        </p:nvSpPr>
        <p:spPr bwMode="auto">
          <a:xfrm>
            <a:off x="6384032" y="3930352"/>
            <a:ext cx="0" cy="1905000"/>
          </a:xfrm>
          <a:prstGeom prst="line">
            <a:avLst/>
          </a:prstGeom>
          <a:noFill/>
          <a:ln w="28575">
            <a:solidFill>
              <a:srgbClr val="0408B2"/>
            </a:solidFill>
            <a:round/>
            <a:headEnd/>
            <a:tailEnd type="triangle" w="med" len="med"/>
          </a:ln>
          <a:effectLst/>
        </p:spPr>
        <p:txBody>
          <a:bodyPr/>
          <a:lstStyle/>
          <a:p>
            <a:endParaRPr lang="zh-CN" altLang="en-US"/>
          </a:p>
        </p:txBody>
      </p:sp>
      <p:sp>
        <p:nvSpPr>
          <p:cNvPr id="7" name="Line 7"/>
          <p:cNvSpPr>
            <a:spLocks noChangeShapeType="1"/>
          </p:cNvSpPr>
          <p:nvPr/>
        </p:nvSpPr>
        <p:spPr bwMode="auto">
          <a:xfrm flipH="1" flipV="1">
            <a:off x="4860032" y="4616152"/>
            <a:ext cx="1447800" cy="1219200"/>
          </a:xfrm>
          <a:prstGeom prst="line">
            <a:avLst/>
          </a:prstGeom>
          <a:noFill/>
          <a:ln w="12700">
            <a:solidFill>
              <a:schemeClr val="tx1"/>
            </a:solidFill>
            <a:round/>
            <a:headEnd/>
            <a:tailEnd type="triangle" w="med" len="med"/>
          </a:ln>
          <a:effectLst/>
        </p:spPr>
        <p:txBody>
          <a:bodyPr/>
          <a:lstStyle/>
          <a:p>
            <a:endParaRPr lang="zh-CN" altLang="en-US"/>
          </a:p>
        </p:txBody>
      </p:sp>
      <p:sp>
        <p:nvSpPr>
          <p:cNvPr id="8" name="Line 8"/>
          <p:cNvSpPr>
            <a:spLocks noChangeShapeType="1"/>
          </p:cNvSpPr>
          <p:nvPr/>
        </p:nvSpPr>
        <p:spPr bwMode="auto">
          <a:xfrm>
            <a:off x="4860032" y="4692352"/>
            <a:ext cx="0" cy="1688976"/>
          </a:xfrm>
          <a:prstGeom prst="line">
            <a:avLst/>
          </a:prstGeom>
          <a:noFill/>
          <a:ln w="28575">
            <a:solidFill>
              <a:schemeClr val="accent1"/>
            </a:solidFill>
            <a:round/>
            <a:headEnd/>
            <a:tailEnd type="triangle" w="med" len="med"/>
          </a:ln>
          <a:effectLst/>
        </p:spPr>
        <p:txBody>
          <a:bodyPr/>
          <a:lstStyle/>
          <a:p>
            <a:endParaRPr lang="zh-CN" altLang="en-US"/>
          </a:p>
        </p:txBody>
      </p:sp>
      <p:sp>
        <p:nvSpPr>
          <p:cNvPr id="9" name="Text Box 9"/>
          <p:cNvSpPr txBox="1">
            <a:spLocks noChangeArrowheads="1"/>
          </p:cNvSpPr>
          <p:nvPr/>
        </p:nvSpPr>
        <p:spPr bwMode="auto">
          <a:xfrm>
            <a:off x="4174232" y="3244553"/>
            <a:ext cx="1524000" cy="396875"/>
          </a:xfrm>
          <a:prstGeom prst="rect">
            <a:avLst/>
          </a:prstGeom>
          <a:noFill/>
          <a:ln w="12700">
            <a:noFill/>
            <a:miter lim="800000"/>
            <a:headEnd/>
            <a:tailEnd/>
          </a:ln>
          <a:effectLst/>
        </p:spPr>
        <p:txBody>
          <a:bodyPr>
            <a:spAutoFit/>
          </a:bodyPr>
          <a:lstStyle/>
          <a:p>
            <a:pPr>
              <a:spcBef>
                <a:spcPct val="50000"/>
              </a:spcBef>
            </a:pPr>
            <a:r>
              <a:rPr lang="zh-CN" altLang="en-US" b="1">
                <a:ea typeface="宋体" pitchFamily="2" charset="-122"/>
              </a:rPr>
              <a:t>主程序</a:t>
            </a:r>
          </a:p>
        </p:txBody>
      </p:sp>
      <p:sp>
        <p:nvSpPr>
          <p:cNvPr id="10" name="Text Box 10"/>
          <p:cNvSpPr txBox="1">
            <a:spLocks noChangeArrowheads="1"/>
          </p:cNvSpPr>
          <p:nvPr/>
        </p:nvSpPr>
        <p:spPr bwMode="auto">
          <a:xfrm>
            <a:off x="5663952" y="3084662"/>
            <a:ext cx="1524000" cy="701675"/>
          </a:xfrm>
          <a:prstGeom prst="rect">
            <a:avLst/>
          </a:prstGeom>
          <a:noFill/>
          <a:ln w="12700">
            <a:noFill/>
            <a:miter lim="800000"/>
            <a:headEnd/>
            <a:tailEnd/>
          </a:ln>
          <a:effectLst/>
        </p:spPr>
        <p:txBody>
          <a:bodyPr>
            <a:spAutoFit/>
          </a:bodyPr>
          <a:lstStyle/>
          <a:p>
            <a:pPr>
              <a:spcBef>
                <a:spcPct val="50000"/>
              </a:spcBef>
            </a:pPr>
            <a:r>
              <a:rPr lang="zh-CN" altLang="en-US" b="1" dirty="0">
                <a:solidFill>
                  <a:srgbClr val="0408B2"/>
                </a:solidFill>
                <a:ea typeface="宋体" pitchFamily="2" charset="-122"/>
              </a:rPr>
              <a:t>中断服务子程序</a:t>
            </a:r>
          </a:p>
        </p:txBody>
      </p:sp>
    </p:spTree>
    <p:extLst>
      <p:ext uri="{BB962C8B-B14F-4D97-AF65-F5344CB8AC3E}">
        <p14:creationId xmlns:p14="http://schemas.microsoft.com/office/powerpoint/2010/main" val="316254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551384" y="356909"/>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7315" name="Rectangle 3"/>
          <p:cNvSpPr>
            <a:spLocks noGrp="1" noChangeArrowheads="1"/>
          </p:cNvSpPr>
          <p:nvPr>
            <p:ph type="body" idx="1"/>
          </p:nvPr>
        </p:nvSpPr>
        <p:spPr>
          <a:xfrm>
            <a:off x="767408" y="836613"/>
            <a:ext cx="10801200" cy="4948855"/>
          </a:xfrm>
        </p:spPr>
        <p:txBody>
          <a:bodyPr/>
          <a:lstStyle/>
          <a:p>
            <a:pPr>
              <a:lnSpc>
                <a:spcPct val="120000"/>
              </a:lnSpc>
              <a:spcBef>
                <a:spcPct val="30000"/>
              </a:spcBef>
            </a:pPr>
            <a:r>
              <a:rPr lang="zh-CN" altLang="en-US" dirty="0">
                <a:ea typeface="宋体" pitchFamily="2" charset="-122"/>
              </a:rPr>
              <a:t>中断的概念</a:t>
            </a:r>
          </a:p>
          <a:p>
            <a:pPr lvl="1">
              <a:lnSpc>
                <a:spcPct val="120000"/>
              </a:lnSpc>
              <a:spcBef>
                <a:spcPct val="30000"/>
              </a:spcBef>
            </a:pPr>
            <a:r>
              <a:rPr lang="zh-CN" altLang="en-US" dirty="0">
                <a:ea typeface="宋体" pitchFamily="2" charset="-122"/>
              </a:rPr>
              <a:t>发明</a:t>
            </a:r>
            <a:r>
              <a:rPr lang="zh-CN" altLang="en-US" dirty="0" smtClean="0">
                <a:ea typeface="宋体" pitchFamily="2" charset="-122"/>
              </a:rPr>
              <a:t>于</a:t>
            </a:r>
            <a:r>
              <a:rPr lang="en-US" altLang="zh-CN" dirty="0" smtClean="0">
                <a:ea typeface="宋体" pitchFamily="2" charset="-122"/>
              </a:rPr>
              <a:t>20</a:t>
            </a:r>
            <a:r>
              <a:rPr lang="zh-CN" altLang="en-US" dirty="0" smtClean="0">
                <a:ea typeface="宋体" pitchFamily="2" charset="-122"/>
              </a:rPr>
              <a:t>世纪</a:t>
            </a:r>
            <a:r>
              <a:rPr lang="en-US" altLang="zh-CN" dirty="0" smtClean="0">
                <a:ea typeface="宋体" pitchFamily="2" charset="-122"/>
              </a:rPr>
              <a:t>50</a:t>
            </a:r>
            <a:r>
              <a:rPr lang="zh-CN" altLang="en-US" dirty="0" smtClean="0">
                <a:ea typeface="宋体" pitchFamily="2" charset="-122"/>
              </a:rPr>
              <a:t>年代，最初的目的是处理外部设备的数据传送</a:t>
            </a:r>
            <a:endParaRPr lang="en-US" altLang="zh-CN" dirty="0" smtClean="0">
              <a:ea typeface="宋体" pitchFamily="2" charset="-122"/>
            </a:endParaRPr>
          </a:p>
          <a:p>
            <a:pPr lvl="1">
              <a:lnSpc>
                <a:spcPct val="120000"/>
              </a:lnSpc>
              <a:spcBef>
                <a:spcPct val="30000"/>
              </a:spcBef>
            </a:pPr>
            <a:r>
              <a:rPr lang="zh-CN" altLang="en-US" dirty="0" smtClean="0">
                <a:ea typeface="宋体" pitchFamily="2" charset="-122"/>
              </a:rPr>
              <a:t>使异步于</a:t>
            </a:r>
            <a:r>
              <a:rPr lang="en-US" altLang="zh-CN" dirty="0" smtClean="0">
                <a:ea typeface="宋体" pitchFamily="2" charset="-122"/>
              </a:rPr>
              <a:t>CPU</a:t>
            </a:r>
            <a:r>
              <a:rPr lang="zh-CN" altLang="en-US" dirty="0" smtClean="0">
                <a:ea typeface="宋体" pitchFamily="2" charset="-122"/>
              </a:rPr>
              <a:t>工作的外部设备与</a:t>
            </a:r>
            <a:r>
              <a:rPr lang="en-US" altLang="zh-CN" dirty="0" smtClean="0">
                <a:ea typeface="宋体" pitchFamily="2" charset="-122"/>
              </a:rPr>
              <a:t>CPU</a:t>
            </a:r>
            <a:r>
              <a:rPr lang="zh-CN" altLang="en-US" dirty="0" smtClean="0">
                <a:ea typeface="宋体" pitchFamily="2" charset="-122"/>
              </a:rPr>
              <a:t>并行，以提高整个系统的工作效率</a:t>
            </a:r>
            <a:endParaRPr lang="en-US" altLang="zh-CN" dirty="0" smtClean="0">
              <a:ea typeface="宋体" pitchFamily="2" charset="-122"/>
            </a:endParaRPr>
          </a:p>
          <a:p>
            <a:pPr lvl="1">
              <a:lnSpc>
                <a:spcPct val="120000"/>
              </a:lnSpc>
              <a:spcBef>
                <a:spcPct val="30000"/>
              </a:spcBef>
            </a:pPr>
            <a:r>
              <a:rPr lang="zh-CN" altLang="en-US" dirty="0" smtClean="0">
                <a:ea typeface="宋体" pitchFamily="2" charset="-122"/>
              </a:rPr>
              <a:t>随着计算机的发展，中断技术被不断赋予新的功能：</a:t>
            </a:r>
            <a:endParaRPr lang="en-US" altLang="zh-CN" dirty="0" smtClean="0">
              <a:ea typeface="宋体" pitchFamily="2" charset="-122"/>
            </a:endParaRPr>
          </a:p>
          <a:p>
            <a:pPr lvl="2">
              <a:lnSpc>
                <a:spcPct val="120000"/>
              </a:lnSpc>
              <a:spcBef>
                <a:spcPct val="30000"/>
              </a:spcBef>
            </a:pPr>
            <a:r>
              <a:rPr lang="zh-CN" altLang="en-US" dirty="0" smtClean="0">
                <a:ea typeface="宋体" pitchFamily="2" charset="-122"/>
              </a:rPr>
              <a:t>提升并行性：设备准备阶段</a:t>
            </a:r>
            <a:r>
              <a:rPr lang="en-US" altLang="zh-CN" dirty="0" smtClean="0">
                <a:ea typeface="宋体" pitchFamily="2" charset="-122"/>
              </a:rPr>
              <a:t>CPU</a:t>
            </a:r>
            <a:r>
              <a:rPr lang="zh-CN" altLang="en-US" dirty="0" smtClean="0">
                <a:ea typeface="宋体" pitchFamily="2" charset="-122"/>
              </a:rPr>
              <a:t>可以由操作系统调度执行其它任务或进程</a:t>
            </a:r>
            <a:endParaRPr lang="en-US" altLang="zh-CN" dirty="0" smtClean="0">
              <a:ea typeface="宋体" pitchFamily="2" charset="-122"/>
            </a:endParaRPr>
          </a:p>
          <a:p>
            <a:pPr lvl="2">
              <a:lnSpc>
                <a:spcPct val="120000"/>
              </a:lnSpc>
              <a:spcBef>
                <a:spcPct val="30000"/>
              </a:spcBef>
            </a:pPr>
            <a:r>
              <a:rPr lang="zh-CN" altLang="en-US" dirty="0" smtClean="0">
                <a:ea typeface="宋体" pitchFamily="2" charset="-122"/>
              </a:rPr>
              <a:t>程序调试：方便在程序中设置断点来观察程序执行的中间结果</a:t>
            </a:r>
            <a:endParaRPr lang="en-US" altLang="zh-CN" dirty="0" smtClean="0">
              <a:ea typeface="宋体" pitchFamily="2" charset="-122"/>
            </a:endParaRPr>
          </a:p>
          <a:p>
            <a:pPr lvl="2">
              <a:lnSpc>
                <a:spcPct val="120000"/>
              </a:lnSpc>
              <a:spcBef>
                <a:spcPct val="30000"/>
              </a:spcBef>
            </a:pPr>
            <a:r>
              <a:rPr lang="zh-CN" altLang="en-US" dirty="0" smtClean="0">
                <a:ea typeface="宋体" pitchFamily="2" charset="-122"/>
              </a:rPr>
              <a:t>故障处理：方便及时处理各种随机出现的软、硬件故障与异常，提高系统可靠性</a:t>
            </a:r>
            <a:endParaRPr lang="en-US" altLang="zh-CN" dirty="0" smtClean="0">
              <a:ea typeface="宋体" pitchFamily="2" charset="-122"/>
            </a:endParaRPr>
          </a:p>
          <a:p>
            <a:pPr lvl="2">
              <a:lnSpc>
                <a:spcPct val="120000"/>
              </a:lnSpc>
              <a:spcBef>
                <a:spcPct val="30000"/>
              </a:spcBef>
            </a:pPr>
            <a:r>
              <a:rPr lang="zh-CN" altLang="en-US" dirty="0">
                <a:ea typeface="宋体" pitchFamily="2" charset="-122"/>
              </a:rPr>
              <a:t>实时</a:t>
            </a:r>
            <a:r>
              <a:rPr lang="zh-CN" altLang="en-US" dirty="0" smtClean="0">
                <a:ea typeface="宋体" pitchFamily="2" charset="-122"/>
              </a:rPr>
              <a:t>处理：计算机在现场测试和控制、人机对话等应用中都具有很强的实时性，中断技术的主动告知特性能确保这些应用中的数据被及时处理</a:t>
            </a:r>
            <a:endParaRPr lang="en-US" altLang="zh-CN" dirty="0" smtClean="0">
              <a:ea typeface="宋体" pitchFamily="2" charset="-122"/>
            </a:endParaRPr>
          </a:p>
          <a:p>
            <a:pPr lvl="2">
              <a:lnSpc>
                <a:spcPct val="120000"/>
              </a:lnSpc>
              <a:spcBef>
                <a:spcPct val="30000"/>
              </a:spcBef>
            </a:pPr>
            <a:r>
              <a:rPr lang="zh-CN" altLang="en-US" dirty="0" smtClean="0">
                <a:ea typeface="宋体" pitchFamily="2" charset="-122"/>
              </a:rPr>
              <a:t>人机交互：如键盘、鼠标等都是通过中断控制方式实现人机对话的</a:t>
            </a:r>
            <a:endParaRPr lang="en-US" altLang="zh-CN" dirty="0" smtClean="0">
              <a:ea typeface="宋体" pitchFamily="2" charset="-122"/>
            </a:endParaRPr>
          </a:p>
          <a:p>
            <a:pPr lvl="2">
              <a:lnSpc>
                <a:spcPct val="120000"/>
              </a:lnSpc>
              <a:spcBef>
                <a:spcPct val="30000"/>
              </a:spcBef>
            </a:pPr>
            <a:r>
              <a:rPr lang="zh-CN" altLang="en-US" dirty="0" smtClean="0">
                <a:ea typeface="宋体" pitchFamily="2" charset="-122"/>
              </a:rPr>
              <a:t>实现多任务：进程时间片轮转必须借助定时中断技术，</a:t>
            </a:r>
            <a:r>
              <a:rPr lang="zh-CN" altLang="en-US" dirty="0">
                <a:ea typeface="宋体" pitchFamily="2" charset="-122"/>
              </a:rPr>
              <a:t>中断技术是多任务系统的基础</a:t>
            </a:r>
            <a:endParaRPr lang="en-US" altLang="zh-CN" dirty="0">
              <a:ea typeface="宋体" pitchFamily="2" charset="-122"/>
            </a:endParaRPr>
          </a:p>
          <a:p>
            <a:pPr lvl="2">
              <a:lnSpc>
                <a:spcPct val="120000"/>
              </a:lnSpc>
              <a:spcBef>
                <a:spcPct val="30000"/>
              </a:spcBef>
            </a:pPr>
            <a:r>
              <a:rPr lang="zh-CN" altLang="en-US" dirty="0" smtClean="0">
                <a:ea typeface="宋体" pitchFamily="2" charset="-122"/>
              </a:rPr>
              <a:t>多处理器：可以通过中断控制方式实现多处理器之间的信息交换和任务切换</a:t>
            </a:r>
            <a:endParaRPr lang="zh-CN" altLang="en-US" dirty="0">
              <a:ea typeface="宋体" pitchFamily="2" charset="-122"/>
            </a:endParaRPr>
          </a:p>
        </p:txBody>
      </p:sp>
    </p:spTree>
    <p:extLst>
      <p:ext uri="{BB962C8B-B14F-4D97-AF65-F5344CB8AC3E}">
        <p14:creationId xmlns:p14="http://schemas.microsoft.com/office/powerpoint/2010/main" val="35756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315">
                                            <p:txEl>
                                              <p:pRg st="2" end="2"/>
                                            </p:txEl>
                                          </p:spTgt>
                                        </p:tgtEl>
                                        <p:attrNameLst>
                                          <p:attrName>style.visibility</p:attrName>
                                        </p:attrNameLst>
                                      </p:cBhvr>
                                      <p:to>
                                        <p:strVal val="visible"/>
                                      </p:to>
                                    </p:set>
                                    <p:animEffect transition="in" filter="fade">
                                      <p:cBhvr>
                                        <p:cTn id="7" dur="500"/>
                                        <p:tgtEl>
                                          <p:spTgt spid="3973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7315">
                                            <p:txEl>
                                              <p:pRg st="3" end="3"/>
                                            </p:txEl>
                                          </p:spTgt>
                                        </p:tgtEl>
                                        <p:attrNameLst>
                                          <p:attrName>style.visibility</p:attrName>
                                        </p:attrNameLst>
                                      </p:cBhvr>
                                      <p:to>
                                        <p:strVal val="visible"/>
                                      </p:to>
                                    </p:set>
                                    <p:animEffect transition="in" filter="fade">
                                      <p:cBhvr>
                                        <p:cTn id="12" dur="500"/>
                                        <p:tgtEl>
                                          <p:spTgt spid="3973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7315">
                                            <p:txEl>
                                              <p:pRg st="4" end="4"/>
                                            </p:txEl>
                                          </p:spTgt>
                                        </p:tgtEl>
                                        <p:attrNameLst>
                                          <p:attrName>style.visibility</p:attrName>
                                        </p:attrNameLst>
                                      </p:cBhvr>
                                      <p:to>
                                        <p:strVal val="visible"/>
                                      </p:to>
                                    </p:set>
                                    <p:animEffect transition="in" filter="fade">
                                      <p:cBhvr>
                                        <p:cTn id="17" dur="500"/>
                                        <p:tgtEl>
                                          <p:spTgt spid="3973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7315">
                                            <p:txEl>
                                              <p:pRg st="5" end="5"/>
                                            </p:txEl>
                                          </p:spTgt>
                                        </p:tgtEl>
                                        <p:attrNameLst>
                                          <p:attrName>style.visibility</p:attrName>
                                        </p:attrNameLst>
                                      </p:cBhvr>
                                      <p:to>
                                        <p:strVal val="visible"/>
                                      </p:to>
                                    </p:set>
                                    <p:animEffect transition="in" filter="fade">
                                      <p:cBhvr>
                                        <p:cTn id="22" dur="500"/>
                                        <p:tgtEl>
                                          <p:spTgt spid="3973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7315">
                                            <p:txEl>
                                              <p:pRg st="6" end="6"/>
                                            </p:txEl>
                                          </p:spTgt>
                                        </p:tgtEl>
                                        <p:attrNameLst>
                                          <p:attrName>style.visibility</p:attrName>
                                        </p:attrNameLst>
                                      </p:cBhvr>
                                      <p:to>
                                        <p:strVal val="visible"/>
                                      </p:to>
                                    </p:set>
                                    <p:animEffect transition="in" filter="fade">
                                      <p:cBhvr>
                                        <p:cTn id="27" dur="500"/>
                                        <p:tgtEl>
                                          <p:spTgt spid="3973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7315">
                                            <p:txEl>
                                              <p:pRg st="7" end="7"/>
                                            </p:txEl>
                                          </p:spTgt>
                                        </p:tgtEl>
                                        <p:attrNameLst>
                                          <p:attrName>style.visibility</p:attrName>
                                        </p:attrNameLst>
                                      </p:cBhvr>
                                      <p:to>
                                        <p:strVal val="visible"/>
                                      </p:to>
                                    </p:set>
                                    <p:animEffect transition="in" filter="fade">
                                      <p:cBhvr>
                                        <p:cTn id="32" dur="500"/>
                                        <p:tgtEl>
                                          <p:spTgt spid="3973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7315">
                                            <p:txEl>
                                              <p:pRg st="8" end="8"/>
                                            </p:txEl>
                                          </p:spTgt>
                                        </p:tgtEl>
                                        <p:attrNameLst>
                                          <p:attrName>style.visibility</p:attrName>
                                        </p:attrNameLst>
                                      </p:cBhvr>
                                      <p:to>
                                        <p:strVal val="visible"/>
                                      </p:to>
                                    </p:set>
                                    <p:animEffect transition="in" filter="fade">
                                      <p:cBhvr>
                                        <p:cTn id="37" dur="500"/>
                                        <p:tgtEl>
                                          <p:spTgt spid="39731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7315">
                                            <p:txEl>
                                              <p:pRg st="9" end="9"/>
                                            </p:txEl>
                                          </p:spTgt>
                                        </p:tgtEl>
                                        <p:attrNameLst>
                                          <p:attrName>style.visibility</p:attrName>
                                        </p:attrNameLst>
                                      </p:cBhvr>
                                      <p:to>
                                        <p:strVal val="visible"/>
                                      </p:to>
                                    </p:set>
                                    <p:animEffect transition="in" filter="fade">
                                      <p:cBhvr>
                                        <p:cTn id="42" dur="500"/>
                                        <p:tgtEl>
                                          <p:spTgt spid="39731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7315">
                                            <p:txEl>
                                              <p:pRg st="10" end="10"/>
                                            </p:txEl>
                                          </p:spTgt>
                                        </p:tgtEl>
                                        <p:attrNameLst>
                                          <p:attrName>style.visibility</p:attrName>
                                        </p:attrNameLst>
                                      </p:cBhvr>
                                      <p:to>
                                        <p:strVal val="visible"/>
                                      </p:to>
                                    </p:set>
                                    <p:animEffect transition="in" filter="fade">
                                      <p:cBhvr>
                                        <p:cTn id="47" dur="500"/>
                                        <p:tgtEl>
                                          <p:spTgt spid="3973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695400" y="332656"/>
            <a:ext cx="5257800" cy="372603"/>
          </a:xfrm>
        </p:spPr>
        <p:txBody>
          <a:bodyPr/>
          <a:lstStyle/>
          <a:p>
            <a:r>
              <a:rPr lang="en-US" altLang="zh-CN" dirty="0" smtClean="0"/>
              <a:t>4</a:t>
            </a:r>
            <a:r>
              <a:rPr lang="zh-CN" altLang="en-US" dirty="0" smtClean="0"/>
              <a:t>中断与中断</a:t>
            </a:r>
            <a:r>
              <a:rPr lang="en-US" altLang="zh-CN" dirty="0" smtClean="0"/>
              <a:t>I/O</a:t>
            </a:r>
            <a:endParaRPr lang="zh-CN" altLang="en-US" dirty="0"/>
          </a:p>
        </p:txBody>
      </p:sp>
      <p:sp>
        <p:nvSpPr>
          <p:cNvPr id="397315" name="Rectangle 3"/>
          <p:cNvSpPr>
            <a:spLocks noGrp="1" noChangeArrowheads="1"/>
          </p:cNvSpPr>
          <p:nvPr>
            <p:ph type="body" idx="1"/>
          </p:nvPr>
        </p:nvSpPr>
        <p:spPr>
          <a:xfrm>
            <a:off x="983432" y="1012810"/>
            <a:ext cx="9865096" cy="5480475"/>
          </a:xfrm>
        </p:spPr>
        <p:txBody>
          <a:bodyPr/>
          <a:lstStyle/>
          <a:p>
            <a:pPr>
              <a:lnSpc>
                <a:spcPct val="120000"/>
              </a:lnSpc>
              <a:spcBef>
                <a:spcPts val="0"/>
              </a:spcBef>
            </a:pPr>
            <a:r>
              <a:rPr lang="zh-CN" altLang="en-US" sz="2000" dirty="0">
                <a:ea typeface="宋体" pitchFamily="2" charset="-122"/>
              </a:rPr>
              <a:t>引起中断的因素（中断源）</a:t>
            </a:r>
          </a:p>
          <a:p>
            <a:pPr lvl="1">
              <a:lnSpc>
                <a:spcPct val="120000"/>
              </a:lnSpc>
              <a:spcBef>
                <a:spcPts val="0"/>
              </a:spcBef>
            </a:pPr>
            <a:r>
              <a:rPr lang="zh-CN" altLang="en-US" dirty="0">
                <a:ea typeface="宋体" pitchFamily="2" charset="-122"/>
              </a:rPr>
              <a:t>人为设置的中断（软中断 </a:t>
            </a:r>
            <a:r>
              <a:rPr lang="en-US" altLang="zh-CN" dirty="0">
                <a:ea typeface="宋体" pitchFamily="2" charset="-122"/>
              </a:rPr>
              <a:t>SWI</a:t>
            </a:r>
            <a:r>
              <a:rPr lang="zh-CN" altLang="en-US" dirty="0">
                <a:ea typeface="宋体" pitchFamily="2" charset="-122"/>
              </a:rPr>
              <a:t>）</a:t>
            </a:r>
            <a:r>
              <a:rPr lang="zh-CN" altLang="en-US" dirty="0" smtClean="0">
                <a:ea typeface="宋体" pitchFamily="2" charset="-122"/>
              </a:rPr>
              <a:t>：</a:t>
            </a:r>
            <a:endParaRPr lang="en-US" altLang="zh-CN" dirty="0" smtClean="0">
              <a:ea typeface="宋体" pitchFamily="2" charset="-122"/>
            </a:endParaRPr>
          </a:p>
          <a:p>
            <a:pPr lvl="2">
              <a:lnSpc>
                <a:spcPct val="120000"/>
              </a:lnSpc>
              <a:spcBef>
                <a:spcPts val="0"/>
              </a:spcBef>
            </a:pPr>
            <a:r>
              <a:rPr lang="zh-CN" altLang="en-US" dirty="0" smtClean="0">
                <a:ea typeface="宋体" pitchFamily="2" charset="-122"/>
              </a:rPr>
              <a:t>主动中断，如</a:t>
            </a:r>
            <a:r>
              <a:rPr lang="en-US" altLang="zh-CN" dirty="0" smtClean="0">
                <a:ea typeface="宋体" pitchFamily="2" charset="-122"/>
              </a:rPr>
              <a:t>MIPS</a:t>
            </a:r>
            <a:r>
              <a:rPr lang="zh-CN" altLang="en-US" dirty="0" smtClean="0">
                <a:ea typeface="宋体" pitchFamily="2" charset="-122"/>
              </a:rPr>
              <a:t>中的</a:t>
            </a:r>
            <a:r>
              <a:rPr lang="en-US" altLang="zh-CN" dirty="0" err="1" smtClean="0">
                <a:ea typeface="宋体" pitchFamily="2" charset="-122"/>
              </a:rPr>
              <a:t>syscall</a:t>
            </a:r>
            <a:endParaRPr lang="en-US" altLang="zh-CN" dirty="0" smtClean="0">
              <a:ea typeface="宋体" pitchFamily="2" charset="-122"/>
            </a:endParaRPr>
          </a:p>
          <a:p>
            <a:pPr lvl="2">
              <a:lnSpc>
                <a:spcPct val="120000"/>
              </a:lnSpc>
              <a:spcBef>
                <a:spcPts val="0"/>
              </a:spcBef>
            </a:pPr>
            <a:r>
              <a:rPr lang="zh-CN" altLang="en-US" dirty="0" smtClean="0">
                <a:ea typeface="宋体" pitchFamily="2" charset="-122"/>
              </a:rPr>
              <a:t>通常是</a:t>
            </a:r>
            <a:r>
              <a:rPr lang="zh-CN" altLang="en-US" dirty="0">
                <a:ea typeface="宋体" pitchFamily="2" charset="-122"/>
              </a:rPr>
              <a:t>一些对</a:t>
            </a:r>
            <a:r>
              <a:rPr lang="en-US" altLang="zh-CN" dirty="0">
                <a:ea typeface="宋体" pitchFamily="2" charset="-122"/>
              </a:rPr>
              <a:t>I/O</a:t>
            </a:r>
            <a:r>
              <a:rPr lang="zh-CN" altLang="en-US" dirty="0">
                <a:ea typeface="宋体" pitchFamily="2" charset="-122"/>
              </a:rPr>
              <a:t>的请求</a:t>
            </a:r>
            <a:endParaRPr lang="en-US" altLang="zh-CN" dirty="0">
              <a:ea typeface="宋体" pitchFamily="2" charset="-122"/>
            </a:endParaRPr>
          </a:p>
          <a:p>
            <a:pPr lvl="1">
              <a:lnSpc>
                <a:spcPct val="120000"/>
              </a:lnSpc>
              <a:spcBef>
                <a:spcPts val="0"/>
              </a:spcBef>
            </a:pPr>
            <a:r>
              <a:rPr lang="zh-CN" altLang="en-US" dirty="0">
                <a:ea typeface="宋体" pitchFamily="2" charset="-122"/>
              </a:rPr>
              <a:t>程序性事故：如溢出、除“零”</a:t>
            </a:r>
            <a:r>
              <a:rPr lang="zh-CN" altLang="en-US" dirty="0" smtClean="0">
                <a:ea typeface="宋体" pitchFamily="2" charset="-122"/>
              </a:rPr>
              <a:t>等</a:t>
            </a:r>
            <a:endParaRPr lang="en-US" altLang="zh-CN" dirty="0">
              <a:ea typeface="宋体" pitchFamily="2" charset="-122"/>
            </a:endParaRPr>
          </a:p>
          <a:p>
            <a:pPr lvl="1">
              <a:lnSpc>
                <a:spcPct val="120000"/>
              </a:lnSpc>
              <a:spcBef>
                <a:spcPts val="0"/>
              </a:spcBef>
            </a:pPr>
            <a:r>
              <a:rPr lang="zh-CN" altLang="en-US" dirty="0">
                <a:ea typeface="宋体" pitchFamily="2" charset="-122"/>
              </a:rPr>
              <a:t>硬件故障：如电源掉电、磁盘损坏</a:t>
            </a:r>
            <a:endParaRPr lang="en-US" altLang="zh-CN" dirty="0">
              <a:ea typeface="宋体" pitchFamily="2" charset="-122"/>
            </a:endParaRPr>
          </a:p>
          <a:p>
            <a:pPr lvl="1">
              <a:lnSpc>
                <a:spcPct val="120000"/>
              </a:lnSpc>
              <a:spcBef>
                <a:spcPts val="0"/>
              </a:spcBef>
            </a:pPr>
            <a:r>
              <a:rPr lang="en-US" altLang="zh-CN" dirty="0">
                <a:ea typeface="宋体" pitchFamily="2" charset="-122"/>
              </a:rPr>
              <a:t>I/O</a:t>
            </a:r>
            <a:r>
              <a:rPr lang="zh-CN" altLang="en-US" dirty="0">
                <a:ea typeface="宋体" pitchFamily="2" charset="-122"/>
              </a:rPr>
              <a:t>操作：</a:t>
            </a:r>
            <a:r>
              <a:rPr lang="en-US" altLang="zh-CN" dirty="0">
                <a:ea typeface="宋体" pitchFamily="2" charset="-122"/>
              </a:rPr>
              <a:t>I/O</a:t>
            </a:r>
            <a:r>
              <a:rPr lang="zh-CN" altLang="en-US" dirty="0">
                <a:ea typeface="宋体" pitchFamily="2" charset="-122"/>
              </a:rPr>
              <a:t>设备准备就绪，请求操作</a:t>
            </a:r>
            <a:endParaRPr lang="en-US" altLang="zh-CN" dirty="0">
              <a:ea typeface="宋体" pitchFamily="2" charset="-122"/>
            </a:endParaRPr>
          </a:p>
          <a:p>
            <a:pPr lvl="1">
              <a:lnSpc>
                <a:spcPct val="120000"/>
              </a:lnSpc>
              <a:spcBef>
                <a:spcPts val="0"/>
              </a:spcBef>
            </a:pPr>
            <a:r>
              <a:rPr lang="zh-CN" altLang="en-US" dirty="0">
                <a:ea typeface="宋体" pitchFamily="2" charset="-122"/>
              </a:rPr>
              <a:t>外部事件：如键盘操作</a:t>
            </a:r>
            <a:endParaRPr lang="en-US" altLang="zh-CN" dirty="0">
              <a:ea typeface="宋体" pitchFamily="2" charset="-122"/>
            </a:endParaRPr>
          </a:p>
          <a:p>
            <a:pPr>
              <a:lnSpc>
                <a:spcPct val="120000"/>
              </a:lnSpc>
              <a:spcBef>
                <a:spcPts val="0"/>
              </a:spcBef>
            </a:pPr>
            <a:r>
              <a:rPr lang="zh-CN" altLang="en-US" sz="2000" dirty="0">
                <a:ea typeface="宋体" pitchFamily="2" charset="-122"/>
              </a:rPr>
              <a:t>中断源分类</a:t>
            </a:r>
            <a:endParaRPr lang="en-US" altLang="zh-CN" sz="2000" dirty="0">
              <a:ea typeface="宋体" pitchFamily="2" charset="-122"/>
            </a:endParaRPr>
          </a:p>
          <a:p>
            <a:pPr lvl="1">
              <a:lnSpc>
                <a:spcPct val="120000"/>
              </a:lnSpc>
              <a:spcBef>
                <a:spcPts val="0"/>
              </a:spcBef>
            </a:pPr>
            <a:r>
              <a:rPr lang="zh-CN" altLang="en-US" dirty="0">
                <a:ea typeface="宋体" pitchFamily="2" charset="-122"/>
              </a:rPr>
              <a:t>不可屏蔽中断：</a:t>
            </a:r>
            <a:r>
              <a:rPr lang="en-US" altLang="zh-CN" dirty="0">
                <a:ea typeface="宋体" pitchFamily="2" charset="-122"/>
              </a:rPr>
              <a:t>CPU</a:t>
            </a:r>
            <a:r>
              <a:rPr lang="zh-CN" altLang="en-US" dirty="0">
                <a:ea typeface="宋体" pitchFamily="2" charset="-122"/>
              </a:rPr>
              <a:t>不能不响应；如电源掉电、总线奇偶位</a:t>
            </a:r>
            <a:r>
              <a:rPr lang="zh-CN" altLang="en-US" dirty="0" smtClean="0">
                <a:ea typeface="宋体" pitchFamily="2" charset="-122"/>
              </a:rPr>
              <a:t>出错，优先级最高</a:t>
            </a:r>
            <a:endParaRPr lang="en-US" altLang="zh-CN" dirty="0" smtClean="0">
              <a:ea typeface="宋体" pitchFamily="2" charset="-122"/>
            </a:endParaRPr>
          </a:p>
          <a:p>
            <a:pPr lvl="1">
              <a:lnSpc>
                <a:spcPct val="120000"/>
              </a:lnSpc>
              <a:spcBef>
                <a:spcPts val="0"/>
              </a:spcBef>
            </a:pPr>
            <a:r>
              <a:rPr lang="zh-CN" altLang="en-US" dirty="0" smtClean="0">
                <a:ea typeface="宋体" pitchFamily="2" charset="-122"/>
              </a:rPr>
              <a:t>可</a:t>
            </a:r>
            <a:r>
              <a:rPr lang="zh-CN" altLang="en-US" dirty="0">
                <a:ea typeface="宋体" pitchFamily="2" charset="-122"/>
              </a:rPr>
              <a:t>屏蔽中断：若中断源被屏蔽，</a:t>
            </a:r>
            <a:r>
              <a:rPr lang="en-US" altLang="zh-CN" dirty="0">
                <a:ea typeface="宋体" pitchFamily="2" charset="-122"/>
              </a:rPr>
              <a:t>CPU</a:t>
            </a:r>
            <a:r>
              <a:rPr lang="zh-CN" altLang="en-US" dirty="0">
                <a:ea typeface="宋体" pitchFamily="2" charset="-122"/>
              </a:rPr>
              <a:t>不</a:t>
            </a:r>
            <a:r>
              <a:rPr lang="zh-CN" altLang="en-US" dirty="0" smtClean="0">
                <a:ea typeface="宋体" pitchFamily="2" charset="-122"/>
              </a:rPr>
              <a:t>响应</a:t>
            </a:r>
            <a:endParaRPr lang="en-US" altLang="zh-CN" dirty="0" smtClean="0">
              <a:ea typeface="宋体" pitchFamily="2" charset="-122"/>
            </a:endParaRPr>
          </a:p>
          <a:p>
            <a:pPr lvl="1">
              <a:lnSpc>
                <a:spcPct val="120000"/>
              </a:lnSpc>
              <a:spcBef>
                <a:spcPts val="0"/>
              </a:spcBef>
            </a:pPr>
            <a:r>
              <a:rPr lang="en-US" altLang="zh-CN" dirty="0" smtClean="0">
                <a:ea typeface="宋体" pitchFamily="2" charset="-122"/>
              </a:rPr>
              <a:t>CPU</a:t>
            </a:r>
            <a:r>
              <a:rPr lang="zh-CN" altLang="en-US" dirty="0" smtClean="0">
                <a:ea typeface="宋体" pitchFamily="2" charset="-122"/>
              </a:rPr>
              <a:t>不同引脚</a:t>
            </a:r>
            <a:endParaRPr lang="en-US" altLang="zh-CN" dirty="0" smtClean="0">
              <a:ea typeface="宋体" pitchFamily="2" charset="-122"/>
            </a:endParaRPr>
          </a:p>
          <a:p>
            <a:pPr lvl="1">
              <a:lnSpc>
                <a:spcPct val="120000"/>
              </a:lnSpc>
              <a:spcBef>
                <a:spcPts val="0"/>
              </a:spcBef>
            </a:pPr>
            <a:r>
              <a:rPr lang="zh-CN" altLang="en-US" dirty="0" smtClean="0">
                <a:ea typeface="宋体" pitchFamily="2" charset="-122"/>
              </a:rPr>
              <a:t>不可屏蔽中断 </a:t>
            </a:r>
            <a:r>
              <a:rPr lang="en-US" altLang="zh-CN" dirty="0" smtClean="0">
                <a:ea typeface="宋体" pitchFamily="2" charset="-122"/>
              </a:rPr>
              <a:t>&gt; </a:t>
            </a:r>
            <a:r>
              <a:rPr lang="zh-CN" altLang="en-US" dirty="0" smtClean="0">
                <a:ea typeface="宋体" pitchFamily="2" charset="-122"/>
              </a:rPr>
              <a:t>内部异常 </a:t>
            </a:r>
            <a:r>
              <a:rPr lang="en-US" altLang="zh-CN" dirty="0" smtClean="0">
                <a:ea typeface="宋体" pitchFamily="2" charset="-122"/>
              </a:rPr>
              <a:t>&gt; </a:t>
            </a:r>
            <a:r>
              <a:rPr lang="zh-CN" altLang="en-US" dirty="0" smtClean="0">
                <a:ea typeface="宋体" pitchFamily="2" charset="-122"/>
              </a:rPr>
              <a:t>可</a:t>
            </a:r>
            <a:r>
              <a:rPr lang="zh-CN" altLang="en-US" dirty="0">
                <a:ea typeface="宋体" pitchFamily="2" charset="-122"/>
              </a:rPr>
              <a:t>屏蔽中断 </a:t>
            </a:r>
            <a:endParaRPr lang="en-US" altLang="zh-CN" dirty="0">
              <a:ea typeface="宋体" pitchFamily="2" charset="-122"/>
            </a:endParaRPr>
          </a:p>
          <a:p>
            <a:pPr>
              <a:lnSpc>
                <a:spcPct val="120000"/>
              </a:lnSpc>
              <a:spcBef>
                <a:spcPts val="0"/>
              </a:spcBef>
            </a:pPr>
            <a:r>
              <a:rPr lang="zh-CN" altLang="en-US" sz="2000" dirty="0" smtClean="0">
                <a:ea typeface="宋体" pitchFamily="2" charset="-122"/>
              </a:rPr>
              <a:t>中断的分类</a:t>
            </a:r>
          </a:p>
          <a:p>
            <a:pPr lvl="1">
              <a:lnSpc>
                <a:spcPct val="120000"/>
              </a:lnSpc>
              <a:spcBef>
                <a:spcPts val="0"/>
              </a:spcBef>
            </a:pPr>
            <a:r>
              <a:rPr lang="zh-CN" altLang="en-US" dirty="0">
                <a:ea typeface="宋体" pitchFamily="2" charset="-122"/>
              </a:rPr>
              <a:t>硬中断与软中断</a:t>
            </a:r>
            <a:r>
              <a:rPr lang="zh-CN" altLang="en-US" dirty="0">
                <a:ea typeface="宋体" pitchFamily="2" charset="-122"/>
              </a:rPr>
              <a:t>（由当前正在运行的</a:t>
            </a:r>
            <a:r>
              <a:rPr lang="zh-CN" altLang="en-US" dirty="0" smtClean="0">
                <a:ea typeface="宋体" pitchFamily="2" charset="-122"/>
              </a:rPr>
              <a:t>进程产生</a:t>
            </a:r>
            <a:r>
              <a:rPr lang="en-US" altLang="zh-CN" dirty="0" smtClean="0">
                <a:ea typeface="宋体" pitchFamily="2" charset="-122"/>
              </a:rPr>
              <a:t>/</a:t>
            </a:r>
            <a:r>
              <a:rPr lang="zh-CN" altLang="en-US" dirty="0" smtClean="0">
                <a:ea typeface="宋体" pitchFamily="2" charset="-122"/>
              </a:rPr>
              <a:t>异常）</a:t>
            </a:r>
            <a:endParaRPr lang="zh-CN" altLang="en-US" dirty="0">
              <a:solidFill>
                <a:srgbClr val="FF0000"/>
              </a:solidFill>
              <a:ea typeface="宋体" pitchFamily="2" charset="-122"/>
            </a:endParaRPr>
          </a:p>
          <a:p>
            <a:pPr lvl="1">
              <a:lnSpc>
                <a:spcPct val="120000"/>
              </a:lnSpc>
              <a:spcBef>
                <a:spcPts val="0"/>
              </a:spcBef>
            </a:pPr>
            <a:r>
              <a:rPr lang="zh-CN" altLang="en-US" dirty="0" smtClean="0">
                <a:ea typeface="宋体" pitchFamily="2" charset="-122"/>
              </a:rPr>
              <a:t>非屏蔽中断</a:t>
            </a:r>
            <a:r>
              <a:rPr lang="zh-CN" altLang="en-US" dirty="0">
                <a:ea typeface="宋体" pitchFamily="2" charset="-122"/>
              </a:rPr>
              <a:t>与可</a:t>
            </a:r>
            <a:r>
              <a:rPr lang="zh-CN" altLang="en-US" dirty="0" smtClean="0">
                <a:ea typeface="宋体" pitchFamily="2" charset="-122"/>
              </a:rPr>
              <a:t>屏蔽中断</a:t>
            </a:r>
            <a:endParaRPr lang="zh-CN" altLang="en-US" dirty="0">
              <a:ea typeface="宋体" pitchFamily="2" charset="-122"/>
            </a:endParaRPr>
          </a:p>
        </p:txBody>
      </p:sp>
    </p:spTree>
    <p:extLst>
      <p:ext uri="{BB962C8B-B14F-4D97-AF65-F5344CB8AC3E}">
        <p14:creationId xmlns:p14="http://schemas.microsoft.com/office/powerpoint/2010/main" val="18971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315">
                                            <p:txEl>
                                              <p:pRg st="8" end="8"/>
                                            </p:txEl>
                                          </p:spTgt>
                                        </p:tgtEl>
                                        <p:attrNameLst>
                                          <p:attrName>style.visibility</p:attrName>
                                        </p:attrNameLst>
                                      </p:cBhvr>
                                      <p:to>
                                        <p:strVal val="visible"/>
                                      </p:to>
                                    </p:set>
                                    <p:animEffect transition="in" filter="fade">
                                      <p:cBhvr>
                                        <p:cTn id="7" dur="500"/>
                                        <p:tgtEl>
                                          <p:spTgt spid="397315">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7315">
                                            <p:txEl>
                                              <p:pRg st="9" end="9"/>
                                            </p:txEl>
                                          </p:spTgt>
                                        </p:tgtEl>
                                        <p:attrNameLst>
                                          <p:attrName>style.visibility</p:attrName>
                                        </p:attrNameLst>
                                      </p:cBhvr>
                                      <p:to>
                                        <p:strVal val="visible"/>
                                      </p:to>
                                    </p:set>
                                    <p:animEffect transition="in" filter="fade">
                                      <p:cBhvr>
                                        <p:cTn id="10" dur="500"/>
                                        <p:tgtEl>
                                          <p:spTgt spid="397315">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97315">
                                            <p:txEl>
                                              <p:pRg st="10" end="10"/>
                                            </p:txEl>
                                          </p:spTgt>
                                        </p:tgtEl>
                                        <p:attrNameLst>
                                          <p:attrName>style.visibility</p:attrName>
                                        </p:attrNameLst>
                                      </p:cBhvr>
                                      <p:to>
                                        <p:strVal val="visible"/>
                                      </p:to>
                                    </p:set>
                                    <p:animEffect transition="in" filter="fade">
                                      <p:cBhvr>
                                        <p:cTn id="13" dur="500"/>
                                        <p:tgtEl>
                                          <p:spTgt spid="397315">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97315">
                                            <p:txEl>
                                              <p:pRg st="11" end="11"/>
                                            </p:txEl>
                                          </p:spTgt>
                                        </p:tgtEl>
                                        <p:attrNameLst>
                                          <p:attrName>style.visibility</p:attrName>
                                        </p:attrNameLst>
                                      </p:cBhvr>
                                      <p:to>
                                        <p:strVal val="visible"/>
                                      </p:to>
                                    </p:set>
                                    <p:animEffect transition="in" filter="fade">
                                      <p:cBhvr>
                                        <p:cTn id="16" dur="500"/>
                                        <p:tgtEl>
                                          <p:spTgt spid="397315">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97315">
                                            <p:txEl>
                                              <p:pRg st="12" end="12"/>
                                            </p:txEl>
                                          </p:spTgt>
                                        </p:tgtEl>
                                        <p:attrNameLst>
                                          <p:attrName>style.visibility</p:attrName>
                                        </p:attrNameLst>
                                      </p:cBhvr>
                                      <p:to>
                                        <p:strVal val="visible"/>
                                      </p:to>
                                    </p:set>
                                    <p:animEffect transition="in" filter="fade">
                                      <p:cBhvr>
                                        <p:cTn id="19" dur="500"/>
                                        <p:tgtEl>
                                          <p:spTgt spid="397315">
                                            <p:txEl>
                                              <p:pRg st="12" end="1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7315">
                                            <p:txEl>
                                              <p:pRg st="13" end="13"/>
                                            </p:txEl>
                                          </p:spTgt>
                                        </p:tgtEl>
                                        <p:attrNameLst>
                                          <p:attrName>style.visibility</p:attrName>
                                        </p:attrNameLst>
                                      </p:cBhvr>
                                      <p:to>
                                        <p:strVal val="visible"/>
                                      </p:to>
                                    </p:set>
                                    <p:animEffect transition="in" filter="fade">
                                      <p:cBhvr>
                                        <p:cTn id="24" dur="500"/>
                                        <p:tgtEl>
                                          <p:spTgt spid="397315">
                                            <p:txEl>
                                              <p:pRg st="13" end="1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7315">
                                            <p:txEl>
                                              <p:pRg st="14" end="14"/>
                                            </p:txEl>
                                          </p:spTgt>
                                        </p:tgtEl>
                                        <p:attrNameLst>
                                          <p:attrName>style.visibility</p:attrName>
                                        </p:attrNameLst>
                                      </p:cBhvr>
                                      <p:to>
                                        <p:strVal val="visible"/>
                                      </p:to>
                                    </p:set>
                                    <p:animEffect transition="in" filter="fade">
                                      <p:cBhvr>
                                        <p:cTn id="27" dur="500"/>
                                        <p:tgtEl>
                                          <p:spTgt spid="397315">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97315">
                                            <p:txEl>
                                              <p:pRg st="15" end="15"/>
                                            </p:txEl>
                                          </p:spTgt>
                                        </p:tgtEl>
                                        <p:attrNameLst>
                                          <p:attrName>style.visibility</p:attrName>
                                        </p:attrNameLst>
                                      </p:cBhvr>
                                      <p:to>
                                        <p:strVal val="visible"/>
                                      </p:to>
                                    </p:set>
                                    <p:animEffect transition="in" filter="fade">
                                      <p:cBhvr>
                                        <p:cTn id="30" dur="500"/>
                                        <p:tgtEl>
                                          <p:spTgt spid="39731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695400" y="342230"/>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7315" name="Rectangle 3"/>
          <p:cNvSpPr>
            <a:spLocks noGrp="1" noChangeArrowheads="1"/>
          </p:cNvSpPr>
          <p:nvPr>
            <p:ph type="body" idx="1"/>
          </p:nvPr>
        </p:nvSpPr>
        <p:spPr>
          <a:xfrm>
            <a:off x="911424" y="908721"/>
            <a:ext cx="10657184" cy="2276521"/>
          </a:xfrm>
        </p:spPr>
        <p:txBody>
          <a:bodyPr/>
          <a:lstStyle/>
          <a:p>
            <a:pPr>
              <a:lnSpc>
                <a:spcPct val="105000"/>
              </a:lnSpc>
              <a:spcBef>
                <a:spcPct val="30000"/>
              </a:spcBef>
            </a:pPr>
            <a:r>
              <a:rPr lang="zh-CN" altLang="en-US" sz="2800" dirty="0">
                <a:ea typeface="宋体" pitchFamily="2" charset="-122"/>
              </a:rPr>
              <a:t>中断请求</a:t>
            </a:r>
          </a:p>
          <a:p>
            <a:pPr lvl="1">
              <a:lnSpc>
                <a:spcPct val="105000"/>
              </a:lnSpc>
              <a:spcBef>
                <a:spcPct val="30000"/>
              </a:spcBef>
            </a:pPr>
            <a:r>
              <a:rPr lang="zh-CN" altLang="en-US" sz="2400" dirty="0">
                <a:ea typeface="宋体" pitchFamily="2" charset="-122"/>
              </a:rPr>
              <a:t>中断请求触发器（</a:t>
            </a:r>
            <a:r>
              <a:rPr lang="en-US" altLang="zh-CN" sz="2400" dirty="0">
                <a:ea typeface="宋体" pitchFamily="2" charset="-122"/>
              </a:rPr>
              <a:t>INTR</a:t>
            </a:r>
            <a:r>
              <a:rPr lang="zh-CN" altLang="en-US" sz="2400" dirty="0">
                <a:ea typeface="宋体" pitchFamily="2" charset="-122"/>
              </a:rPr>
              <a:t>）：每个中断源配置一个中断请求触发器；</a:t>
            </a:r>
            <a:endParaRPr lang="en-US" altLang="zh-CN" sz="2400" dirty="0">
              <a:ea typeface="宋体" pitchFamily="2" charset="-122"/>
            </a:endParaRPr>
          </a:p>
          <a:p>
            <a:pPr lvl="1">
              <a:lnSpc>
                <a:spcPct val="105000"/>
              </a:lnSpc>
              <a:spcBef>
                <a:spcPct val="30000"/>
              </a:spcBef>
            </a:pPr>
            <a:r>
              <a:rPr lang="zh-CN" altLang="en-US" sz="2400" dirty="0">
                <a:ea typeface="宋体" pitchFamily="2" charset="-122"/>
              </a:rPr>
              <a:t>中断请求标记寄存器：各中断源的请求触发器组成中断请求标记寄存器；</a:t>
            </a:r>
            <a:endParaRPr lang="en-US" altLang="zh-CN" sz="2400" dirty="0">
              <a:ea typeface="宋体" pitchFamily="2" charset="-122"/>
            </a:endParaRPr>
          </a:p>
        </p:txBody>
      </p:sp>
      <p:grpSp>
        <p:nvGrpSpPr>
          <p:cNvPr id="17" name="组合 16"/>
          <p:cNvGrpSpPr/>
          <p:nvPr/>
        </p:nvGrpSpPr>
        <p:grpSpPr>
          <a:xfrm>
            <a:off x="3431704" y="2852936"/>
            <a:ext cx="4824536" cy="2678817"/>
            <a:chOff x="1979712" y="3573016"/>
            <a:chExt cx="4824536" cy="2678817"/>
          </a:xfrm>
        </p:grpSpPr>
        <p:sp>
          <p:nvSpPr>
            <p:cNvPr id="4" name="矩形 3"/>
            <p:cNvSpPr/>
            <p:nvPr/>
          </p:nvSpPr>
          <p:spPr bwMode="auto">
            <a:xfrm>
              <a:off x="1979712"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1</a:t>
              </a:r>
              <a:endParaRPr lang="zh-CN" altLang="en-US" dirty="0"/>
            </a:p>
          </p:txBody>
        </p:sp>
        <p:sp>
          <p:nvSpPr>
            <p:cNvPr id="5" name="矩形 4"/>
            <p:cNvSpPr/>
            <p:nvPr/>
          </p:nvSpPr>
          <p:spPr bwMode="auto">
            <a:xfrm>
              <a:off x="2483768"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2</a:t>
              </a:r>
              <a:endParaRPr lang="zh-CN" altLang="en-US" dirty="0"/>
            </a:p>
          </p:txBody>
        </p:sp>
        <p:sp>
          <p:nvSpPr>
            <p:cNvPr id="6" name="矩形 5"/>
            <p:cNvSpPr/>
            <p:nvPr/>
          </p:nvSpPr>
          <p:spPr bwMode="auto">
            <a:xfrm>
              <a:off x="2987824"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3</a:t>
              </a:r>
              <a:endParaRPr lang="zh-CN" altLang="en-US" dirty="0"/>
            </a:p>
          </p:txBody>
        </p:sp>
        <p:sp>
          <p:nvSpPr>
            <p:cNvPr id="7" name="矩形 6"/>
            <p:cNvSpPr/>
            <p:nvPr/>
          </p:nvSpPr>
          <p:spPr bwMode="auto">
            <a:xfrm>
              <a:off x="3491880"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4</a:t>
              </a:r>
              <a:endParaRPr lang="zh-CN" altLang="en-US" dirty="0"/>
            </a:p>
          </p:txBody>
        </p:sp>
        <p:sp>
          <p:nvSpPr>
            <p:cNvPr id="8" name="矩形 7"/>
            <p:cNvSpPr/>
            <p:nvPr/>
          </p:nvSpPr>
          <p:spPr bwMode="auto">
            <a:xfrm>
              <a:off x="3995936" y="3573016"/>
              <a:ext cx="1800200"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p>
          </p:txBody>
        </p:sp>
        <p:sp>
          <p:nvSpPr>
            <p:cNvPr id="9" name="矩形 8"/>
            <p:cNvSpPr/>
            <p:nvPr/>
          </p:nvSpPr>
          <p:spPr bwMode="auto">
            <a:xfrm>
              <a:off x="5796136"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p>
          </p:txBody>
        </p:sp>
        <p:sp>
          <p:nvSpPr>
            <p:cNvPr id="10" name="矩形 9"/>
            <p:cNvSpPr/>
            <p:nvPr/>
          </p:nvSpPr>
          <p:spPr bwMode="auto">
            <a:xfrm>
              <a:off x="6300192" y="3573016"/>
              <a:ext cx="504056" cy="43204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n</a:t>
              </a:r>
              <a:endParaRPr lang="zh-CN" altLang="en-US" dirty="0"/>
            </a:p>
          </p:txBody>
        </p:sp>
        <p:sp>
          <p:nvSpPr>
            <p:cNvPr id="11" name="TextBox 10"/>
            <p:cNvSpPr txBox="1"/>
            <p:nvPr/>
          </p:nvSpPr>
          <p:spPr>
            <a:xfrm>
              <a:off x="1979712" y="4005064"/>
              <a:ext cx="504056" cy="707886"/>
            </a:xfrm>
            <a:prstGeom prst="rect">
              <a:avLst/>
            </a:prstGeom>
            <a:noFill/>
          </p:spPr>
          <p:txBody>
            <a:bodyPr wrap="square" rtlCol="0">
              <a:spAutoFit/>
            </a:bodyPr>
            <a:lstStyle/>
            <a:p>
              <a:r>
                <a:rPr lang="zh-CN" altLang="en-US" b="1" dirty="0">
                  <a:solidFill>
                    <a:schemeClr val="tx1"/>
                  </a:solidFill>
                </a:rPr>
                <a:t>掉电</a:t>
              </a:r>
            </a:p>
          </p:txBody>
        </p:sp>
        <p:sp>
          <p:nvSpPr>
            <p:cNvPr id="12" name="TextBox 11"/>
            <p:cNvSpPr txBox="1"/>
            <p:nvPr/>
          </p:nvSpPr>
          <p:spPr>
            <a:xfrm>
              <a:off x="2483768" y="4005064"/>
              <a:ext cx="504056" cy="707886"/>
            </a:xfrm>
            <a:prstGeom prst="rect">
              <a:avLst/>
            </a:prstGeom>
            <a:noFill/>
          </p:spPr>
          <p:txBody>
            <a:bodyPr wrap="square" rtlCol="0">
              <a:spAutoFit/>
            </a:bodyPr>
            <a:lstStyle/>
            <a:p>
              <a:r>
                <a:rPr lang="zh-CN" altLang="en-US" b="1" dirty="0">
                  <a:solidFill>
                    <a:schemeClr val="tx1"/>
                  </a:solidFill>
                </a:rPr>
                <a:t>过热</a:t>
              </a:r>
            </a:p>
          </p:txBody>
        </p:sp>
        <p:sp>
          <p:nvSpPr>
            <p:cNvPr id="13" name="TextBox 12"/>
            <p:cNvSpPr txBox="1"/>
            <p:nvPr/>
          </p:nvSpPr>
          <p:spPr>
            <a:xfrm>
              <a:off x="2987824" y="4005064"/>
              <a:ext cx="504056" cy="2246769"/>
            </a:xfrm>
            <a:prstGeom prst="rect">
              <a:avLst/>
            </a:prstGeom>
            <a:noFill/>
          </p:spPr>
          <p:txBody>
            <a:bodyPr wrap="square" rtlCol="0">
              <a:spAutoFit/>
            </a:bodyPr>
            <a:lstStyle/>
            <a:p>
              <a:r>
                <a:rPr lang="zh-CN" altLang="en-US" b="1" dirty="0">
                  <a:solidFill>
                    <a:schemeClr val="tx1"/>
                  </a:solidFill>
                </a:rPr>
                <a:t>主存读写检验错</a:t>
              </a:r>
            </a:p>
          </p:txBody>
        </p:sp>
        <p:sp>
          <p:nvSpPr>
            <p:cNvPr id="14" name="TextBox 13"/>
            <p:cNvSpPr txBox="1"/>
            <p:nvPr/>
          </p:nvSpPr>
          <p:spPr>
            <a:xfrm>
              <a:off x="3491880" y="4005064"/>
              <a:ext cx="504056" cy="707886"/>
            </a:xfrm>
            <a:prstGeom prst="rect">
              <a:avLst/>
            </a:prstGeom>
            <a:noFill/>
          </p:spPr>
          <p:txBody>
            <a:bodyPr wrap="square" rtlCol="0">
              <a:spAutoFit/>
            </a:bodyPr>
            <a:lstStyle/>
            <a:p>
              <a:r>
                <a:rPr lang="zh-CN" altLang="en-US" b="1" dirty="0">
                  <a:solidFill>
                    <a:schemeClr val="tx1"/>
                  </a:solidFill>
                </a:rPr>
                <a:t>溢出</a:t>
              </a:r>
            </a:p>
          </p:txBody>
        </p:sp>
        <p:sp>
          <p:nvSpPr>
            <p:cNvPr id="15" name="TextBox 14"/>
            <p:cNvSpPr txBox="1"/>
            <p:nvPr/>
          </p:nvSpPr>
          <p:spPr>
            <a:xfrm>
              <a:off x="6300192" y="4005064"/>
              <a:ext cx="504056" cy="1631216"/>
            </a:xfrm>
            <a:prstGeom prst="rect">
              <a:avLst/>
            </a:prstGeom>
            <a:noFill/>
          </p:spPr>
          <p:txBody>
            <a:bodyPr wrap="square" rtlCol="0">
              <a:spAutoFit/>
            </a:bodyPr>
            <a:lstStyle/>
            <a:p>
              <a:r>
                <a:rPr lang="zh-CN" altLang="en-US" b="1" dirty="0">
                  <a:solidFill>
                    <a:schemeClr val="tx1"/>
                  </a:solidFill>
                </a:rPr>
                <a:t>打印机输出</a:t>
              </a:r>
            </a:p>
          </p:txBody>
        </p:sp>
        <p:sp>
          <p:nvSpPr>
            <p:cNvPr id="16" name="TextBox 15"/>
            <p:cNvSpPr txBox="1"/>
            <p:nvPr/>
          </p:nvSpPr>
          <p:spPr>
            <a:xfrm>
              <a:off x="5796136" y="4005064"/>
              <a:ext cx="504056" cy="1323439"/>
            </a:xfrm>
            <a:prstGeom prst="rect">
              <a:avLst/>
            </a:prstGeom>
            <a:noFill/>
          </p:spPr>
          <p:txBody>
            <a:bodyPr wrap="square" rtlCol="0">
              <a:spAutoFit/>
            </a:bodyPr>
            <a:lstStyle/>
            <a:p>
              <a:r>
                <a:rPr lang="zh-CN" altLang="en-US" b="1" dirty="0">
                  <a:solidFill>
                    <a:schemeClr val="tx1"/>
                  </a:solidFill>
                </a:rPr>
                <a:t>键盘输入</a:t>
              </a:r>
            </a:p>
          </p:txBody>
        </p:sp>
      </p:grpSp>
    </p:spTree>
    <p:extLst>
      <p:ext uri="{BB962C8B-B14F-4D97-AF65-F5344CB8AC3E}">
        <p14:creationId xmlns:p14="http://schemas.microsoft.com/office/powerpoint/2010/main" val="32186483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72172" y="426383"/>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8339" name="Rectangle 3"/>
          <p:cNvSpPr>
            <a:spLocks noGrp="1" noChangeArrowheads="1"/>
          </p:cNvSpPr>
          <p:nvPr>
            <p:ph type="body" idx="1"/>
          </p:nvPr>
        </p:nvSpPr>
        <p:spPr>
          <a:xfrm>
            <a:off x="772172" y="1060673"/>
            <a:ext cx="7848600" cy="439095"/>
          </a:xfrm>
        </p:spPr>
        <p:txBody>
          <a:bodyPr/>
          <a:lstStyle/>
          <a:p>
            <a:pPr>
              <a:lnSpc>
                <a:spcPct val="105000"/>
              </a:lnSpc>
              <a:spcBef>
                <a:spcPct val="30000"/>
              </a:spcBef>
            </a:pPr>
            <a:r>
              <a:rPr lang="zh-CN" altLang="en-US" dirty="0" smtClean="0">
                <a:ea typeface="宋体" pitchFamily="2" charset="-122"/>
              </a:rPr>
              <a:t>有中断的指令周期状态图</a:t>
            </a:r>
            <a:endParaRPr lang="zh-CN" altLang="en-US" dirty="0">
              <a:ea typeface="宋体" pitchFamily="2" charset="-122"/>
            </a:endParaRPr>
          </a:p>
        </p:txBody>
      </p:sp>
      <p:pic>
        <p:nvPicPr>
          <p:cNvPr id="560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036" y="1772816"/>
            <a:ext cx="802142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986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730796" y="427497"/>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403468" name="Rectangle 12"/>
          <p:cNvSpPr>
            <a:spLocks noChangeArrowheads="1"/>
          </p:cNvSpPr>
          <p:nvPr/>
        </p:nvSpPr>
        <p:spPr bwMode="auto">
          <a:xfrm rot="10800000">
            <a:off x="3141664" y="981075"/>
            <a:ext cx="2376487" cy="647700"/>
          </a:xfrm>
          <a:prstGeom prst="rect">
            <a:avLst/>
          </a:prstGeom>
          <a:noFill/>
          <a:ln w="28575">
            <a:solidFill>
              <a:schemeClr val="tx1"/>
            </a:solidFill>
            <a:miter lim="800000"/>
            <a:headEnd/>
            <a:tailEnd/>
          </a:ln>
          <a:effectLst/>
        </p:spPr>
        <p:txBody>
          <a:bodyPr rot="10800000" wrap="none" anchor="ctr"/>
          <a:lstStyle/>
          <a:p>
            <a:r>
              <a:rPr lang="zh-CN" altLang="en-US" b="1">
                <a:solidFill>
                  <a:srgbClr val="0408B2"/>
                </a:solidFill>
                <a:ea typeface="宋体" pitchFamily="2" charset="-122"/>
              </a:rPr>
              <a:t>设备控制器或其他</a:t>
            </a:r>
          </a:p>
          <a:p>
            <a:r>
              <a:rPr lang="zh-CN" altLang="en-US" b="1">
                <a:solidFill>
                  <a:srgbClr val="0408B2"/>
                </a:solidFill>
                <a:ea typeface="宋体" pitchFamily="2" charset="-122"/>
              </a:rPr>
              <a:t>系统硬件发出中断</a:t>
            </a:r>
          </a:p>
        </p:txBody>
      </p:sp>
      <p:sp>
        <p:nvSpPr>
          <p:cNvPr id="403469" name="Rectangle 13"/>
          <p:cNvSpPr>
            <a:spLocks noChangeArrowheads="1"/>
          </p:cNvSpPr>
          <p:nvPr/>
        </p:nvSpPr>
        <p:spPr bwMode="auto">
          <a:xfrm rot="10800000">
            <a:off x="3141664" y="2060575"/>
            <a:ext cx="2376487" cy="647700"/>
          </a:xfrm>
          <a:prstGeom prst="rect">
            <a:avLst/>
          </a:prstGeom>
          <a:noFill/>
          <a:ln w="28575">
            <a:solidFill>
              <a:schemeClr val="tx1"/>
            </a:solidFill>
            <a:miter lim="800000"/>
            <a:headEnd/>
            <a:tailEnd/>
          </a:ln>
          <a:effectLst/>
        </p:spPr>
        <p:txBody>
          <a:bodyPr rot="10800000" wrap="none" anchor="ctr"/>
          <a:lstStyle/>
          <a:p>
            <a:r>
              <a:rPr lang="zh-CN" altLang="en-US" b="1">
                <a:solidFill>
                  <a:srgbClr val="0408B2"/>
                </a:solidFill>
                <a:ea typeface="宋体" pitchFamily="2" charset="-122"/>
              </a:rPr>
              <a:t>处理器结束当前</a:t>
            </a:r>
          </a:p>
          <a:p>
            <a:r>
              <a:rPr lang="zh-CN" altLang="en-US" b="1">
                <a:solidFill>
                  <a:srgbClr val="0408B2"/>
                </a:solidFill>
                <a:ea typeface="宋体" pitchFamily="2" charset="-122"/>
              </a:rPr>
              <a:t>指令的执行</a:t>
            </a:r>
          </a:p>
        </p:txBody>
      </p:sp>
      <p:sp>
        <p:nvSpPr>
          <p:cNvPr id="403470" name="Rectangle 14"/>
          <p:cNvSpPr>
            <a:spLocks noChangeArrowheads="1"/>
          </p:cNvSpPr>
          <p:nvPr/>
        </p:nvSpPr>
        <p:spPr bwMode="auto">
          <a:xfrm rot="10800000">
            <a:off x="3141664" y="3141664"/>
            <a:ext cx="2376487" cy="649287"/>
          </a:xfrm>
          <a:prstGeom prst="rect">
            <a:avLst/>
          </a:prstGeom>
          <a:noFill/>
          <a:ln w="28575">
            <a:solidFill>
              <a:schemeClr val="tx1"/>
            </a:solidFill>
            <a:miter lim="800000"/>
            <a:headEnd/>
            <a:tailEnd/>
          </a:ln>
          <a:effectLst/>
        </p:spPr>
        <p:txBody>
          <a:bodyPr rot="10800000" wrap="none" anchor="ctr"/>
          <a:lstStyle/>
          <a:p>
            <a:r>
              <a:rPr lang="zh-CN" altLang="en-US" b="1">
                <a:solidFill>
                  <a:srgbClr val="0408B2"/>
                </a:solidFill>
                <a:ea typeface="宋体" pitchFamily="2" charset="-122"/>
              </a:rPr>
              <a:t>处理器发出</a:t>
            </a:r>
          </a:p>
          <a:p>
            <a:r>
              <a:rPr lang="zh-CN" altLang="en-US" b="1">
                <a:solidFill>
                  <a:srgbClr val="0408B2"/>
                </a:solidFill>
                <a:ea typeface="宋体" pitchFamily="2" charset="-122"/>
              </a:rPr>
              <a:t>中断认可信号</a:t>
            </a:r>
          </a:p>
        </p:txBody>
      </p:sp>
      <p:sp>
        <p:nvSpPr>
          <p:cNvPr id="403471" name="Rectangle 15"/>
          <p:cNvSpPr>
            <a:spLocks noChangeArrowheads="1"/>
          </p:cNvSpPr>
          <p:nvPr/>
        </p:nvSpPr>
        <p:spPr bwMode="auto">
          <a:xfrm rot="10800000">
            <a:off x="3141664" y="4149725"/>
            <a:ext cx="2376487" cy="647700"/>
          </a:xfrm>
          <a:prstGeom prst="rect">
            <a:avLst/>
          </a:prstGeom>
          <a:noFill/>
          <a:ln w="28575">
            <a:solidFill>
              <a:schemeClr val="tx1"/>
            </a:solidFill>
            <a:miter lim="800000"/>
            <a:headEnd/>
            <a:tailEnd/>
          </a:ln>
          <a:effectLst/>
        </p:spPr>
        <p:txBody>
          <a:bodyPr rot="10800000" wrap="none" anchor="ctr"/>
          <a:lstStyle/>
          <a:p>
            <a:r>
              <a:rPr lang="zh-CN" altLang="en-US" b="1" dirty="0">
                <a:solidFill>
                  <a:srgbClr val="0408B2"/>
                </a:solidFill>
                <a:ea typeface="宋体" pitchFamily="2" charset="-122"/>
              </a:rPr>
              <a:t>处理器将</a:t>
            </a:r>
          </a:p>
          <a:p>
            <a:r>
              <a:rPr lang="en-US" altLang="zh-CN" b="1" dirty="0">
                <a:solidFill>
                  <a:srgbClr val="0408B2"/>
                </a:solidFill>
                <a:ea typeface="宋体" pitchFamily="2" charset="-122"/>
              </a:rPr>
              <a:t>PC</a:t>
            </a:r>
            <a:r>
              <a:rPr lang="zh-CN" altLang="en-US" b="1" dirty="0">
                <a:solidFill>
                  <a:srgbClr val="0408B2"/>
                </a:solidFill>
                <a:ea typeface="宋体" pitchFamily="2" charset="-122"/>
              </a:rPr>
              <a:t>压入堆栈</a:t>
            </a:r>
          </a:p>
        </p:txBody>
      </p:sp>
      <p:sp>
        <p:nvSpPr>
          <p:cNvPr id="403472" name="Rectangle 16"/>
          <p:cNvSpPr>
            <a:spLocks noChangeArrowheads="1"/>
          </p:cNvSpPr>
          <p:nvPr/>
        </p:nvSpPr>
        <p:spPr bwMode="auto">
          <a:xfrm rot="10800000">
            <a:off x="3141664" y="5300664"/>
            <a:ext cx="2376487" cy="649287"/>
          </a:xfrm>
          <a:prstGeom prst="rect">
            <a:avLst/>
          </a:prstGeom>
          <a:noFill/>
          <a:ln w="28575">
            <a:solidFill>
              <a:schemeClr val="tx1"/>
            </a:solidFill>
            <a:miter lim="800000"/>
            <a:headEnd/>
            <a:tailEnd/>
          </a:ln>
          <a:effectLst/>
        </p:spPr>
        <p:txBody>
          <a:bodyPr rot="10800000" wrap="none" anchor="ctr"/>
          <a:lstStyle/>
          <a:p>
            <a:r>
              <a:rPr lang="zh-CN" altLang="en-US" b="1">
                <a:solidFill>
                  <a:srgbClr val="0408B2"/>
                </a:solidFill>
                <a:ea typeface="宋体" pitchFamily="2" charset="-122"/>
              </a:rPr>
              <a:t>处理器获取中断</a:t>
            </a:r>
          </a:p>
          <a:p>
            <a:r>
              <a:rPr lang="zh-CN" altLang="en-US" b="1">
                <a:solidFill>
                  <a:srgbClr val="0408B2"/>
                </a:solidFill>
                <a:ea typeface="宋体" pitchFamily="2" charset="-122"/>
              </a:rPr>
              <a:t>向量（</a:t>
            </a:r>
            <a:r>
              <a:rPr lang="en-US" altLang="zh-CN" b="1">
                <a:solidFill>
                  <a:srgbClr val="0408B2"/>
                </a:solidFill>
                <a:ea typeface="宋体" pitchFamily="2" charset="-122"/>
              </a:rPr>
              <a:t>PC</a:t>
            </a:r>
            <a:r>
              <a:rPr lang="zh-CN" altLang="en-US" b="1">
                <a:solidFill>
                  <a:srgbClr val="0408B2"/>
                </a:solidFill>
                <a:ea typeface="宋体" pitchFamily="2" charset="-122"/>
              </a:rPr>
              <a:t>值）</a:t>
            </a:r>
          </a:p>
        </p:txBody>
      </p:sp>
      <p:sp>
        <p:nvSpPr>
          <p:cNvPr id="403473" name="Line 17"/>
          <p:cNvSpPr>
            <a:spLocks noChangeShapeType="1"/>
          </p:cNvSpPr>
          <p:nvPr/>
        </p:nvSpPr>
        <p:spPr bwMode="auto">
          <a:xfrm>
            <a:off x="4294188" y="1628775"/>
            <a:ext cx="0" cy="431800"/>
          </a:xfrm>
          <a:prstGeom prst="line">
            <a:avLst/>
          </a:prstGeom>
          <a:noFill/>
          <a:ln w="28575">
            <a:solidFill>
              <a:schemeClr val="accent1"/>
            </a:solidFill>
            <a:round/>
            <a:headEnd/>
            <a:tailEnd type="triangle" w="med" len="med"/>
          </a:ln>
          <a:effectLst/>
        </p:spPr>
        <p:txBody>
          <a:bodyPr/>
          <a:lstStyle/>
          <a:p>
            <a:endParaRPr lang="zh-CN" altLang="en-US"/>
          </a:p>
        </p:txBody>
      </p:sp>
      <p:sp>
        <p:nvSpPr>
          <p:cNvPr id="403474" name="Line 18"/>
          <p:cNvSpPr>
            <a:spLocks noChangeShapeType="1"/>
          </p:cNvSpPr>
          <p:nvPr/>
        </p:nvSpPr>
        <p:spPr bwMode="auto">
          <a:xfrm>
            <a:off x="4294188" y="2708275"/>
            <a:ext cx="0" cy="433388"/>
          </a:xfrm>
          <a:prstGeom prst="line">
            <a:avLst/>
          </a:prstGeom>
          <a:noFill/>
          <a:ln w="28575">
            <a:solidFill>
              <a:schemeClr val="accent1"/>
            </a:solidFill>
            <a:round/>
            <a:headEnd/>
            <a:tailEnd type="triangle" w="med" len="med"/>
          </a:ln>
          <a:effectLst/>
        </p:spPr>
        <p:txBody>
          <a:bodyPr/>
          <a:lstStyle/>
          <a:p>
            <a:endParaRPr lang="zh-CN" altLang="en-US"/>
          </a:p>
        </p:txBody>
      </p:sp>
      <p:sp>
        <p:nvSpPr>
          <p:cNvPr id="403475" name="Line 19"/>
          <p:cNvSpPr>
            <a:spLocks noChangeShapeType="1"/>
          </p:cNvSpPr>
          <p:nvPr/>
        </p:nvSpPr>
        <p:spPr bwMode="auto">
          <a:xfrm>
            <a:off x="4294188" y="3789363"/>
            <a:ext cx="0" cy="360362"/>
          </a:xfrm>
          <a:prstGeom prst="line">
            <a:avLst/>
          </a:prstGeom>
          <a:noFill/>
          <a:ln w="28575">
            <a:solidFill>
              <a:schemeClr val="accent1"/>
            </a:solidFill>
            <a:round/>
            <a:headEnd/>
            <a:tailEnd type="triangle" w="med" len="med"/>
          </a:ln>
          <a:effectLst/>
        </p:spPr>
        <p:txBody>
          <a:bodyPr/>
          <a:lstStyle/>
          <a:p>
            <a:endParaRPr lang="zh-CN" altLang="en-US"/>
          </a:p>
        </p:txBody>
      </p:sp>
      <p:sp>
        <p:nvSpPr>
          <p:cNvPr id="403477" name="Line 21"/>
          <p:cNvSpPr>
            <a:spLocks noChangeShapeType="1"/>
          </p:cNvSpPr>
          <p:nvPr/>
        </p:nvSpPr>
        <p:spPr bwMode="auto">
          <a:xfrm>
            <a:off x="4294188" y="4797425"/>
            <a:ext cx="0" cy="503238"/>
          </a:xfrm>
          <a:prstGeom prst="line">
            <a:avLst/>
          </a:prstGeom>
          <a:noFill/>
          <a:ln w="28575">
            <a:solidFill>
              <a:schemeClr val="accent1"/>
            </a:solidFill>
            <a:round/>
            <a:headEnd/>
            <a:tailEnd type="triangle" w="med" len="med"/>
          </a:ln>
          <a:effectLst/>
        </p:spPr>
        <p:txBody>
          <a:bodyPr/>
          <a:lstStyle/>
          <a:p>
            <a:endParaRPr lang="zh-CN" altLang="en-US"/>
          </a:p>
        </p:txBody>
      </p:sp>
      <p:sp>
        <p:nvSpPr>
          <p:cNvPr id="403479" name="Rectangle 23"/>
          <p:cNvSpPr>
            <a:spLocks noChangeArrowheads="1"/>
          </p:cNvSpPr>
          <p:nvPr/>
        </p:nvSpPr>
        <p:spPr bwMode="auto">
          <a:xfrm rot="10800000">
            <a:off x="6815139" y="1700213"/>
            <a:ext cx="2376487" cy="647700"/>
          </a:xfrm>
          <a:prstGeom prst="rect">
            <a:avLst/>
          </a:prstGeom>
          <a:noFill/>
          <a:ln w="28575">
            <a:solidFill>
              <a:srgbClr val="0408B2"/>
            </a:solidFill>
            <a:miter lim="800000"/>
            <a:headEnd/>
            <a:tailEnd/>
          </a:ln>
          <a:effectLst/>
        </p:spPr>
        <p:txBody>
          <a:bodyPr rot="10800000" wrap="none" anchor="ctr"/>
          <a:lstStyle/>
          <a:p>
            <a:r>
              <a:rPr lang="zh-CN" altLang="en-US" b="1">
                <a:solidFill>
                  <a:srgbClr val="05AD01"/>
                </a:solidFill>
                <a:ea typeface="宋体" pitchFamily="2" charset="-122"/>
              </a:rPr>
              <a:t>保存其余</a:t>
            </a:r>
          </a:p>
          <a:p>
            <a:r>
              <a:rPr lang="zh-CN" altLang="en-US" b="1">
                <a:solidFill>
                  <a:srgbClr val="05AD01"/>
                </a:solidFill>
                <a:ea typeface="宋体" pitchFamily="2" charset="-122"/>
              </a:rPr>
              <a:t>处理器的状态</a:t>
            </a:r>
          </a:p>
        </p:txBody>
      </p:sp>
      <p:sp>
        <p:nvSpPr>
          <p:cNvPr id="403480" name="Rectangle 24"/>
          <p:cNvSpPr>
            <a:spLocks noChangeArrowheads="1"/>
          </p:cNvSpPr>
          <p:nvPr/>
        </p:nvSpPr>
        <p:spPr bwMode="auto">
          <a:xfrm rot="10800000">
            <a:off x="6815139" y="2852738"/>
            <a:ext cx="2376487" cy="647700"/>
          </a:xfrm>
          <a:prstGeom prst="rect">
            <a:avLst/>
          </a:prstGeom>
          <a:noFill/>
          <a:ln w="28575">
            <a:solidFill>
              <a:srgbClr val="0408B2"/>
            </a:solidFill>
            <a:miter lim="800000"/>
            <a:headEnd/>
            <a:tailEnd/>
          </a:ln>
          <a:effectLst/>
        </p:spPr>
        <p:txBody>
          <a:bodyPr rot="10800000" wrap="none" anchor="ctr"/>
          <a:lstStyle/>
          <a:p>
            <a:r>
              <a:rPr lang="zh-CN" altLang="en-US" b="1">
                <a:solidFill>
                  <a:srgbClr val="05AD01"/>
                </a:solidFill>
                <a:ea typeface="宋体" pitchFamily="2" charset="-122"/>
              </a:rPr>
              <a:t>处理中断事务</a:t>
            </a:r>
          </a:p>
        </p:txBody>
      </p:sp>
      <p:sp>
        <p:nvSpPr>
          <p:cNvPr id="403481" name="Rectangle 25"/>
          <p:cNvSpPr>
            <a:spLocks noChangeArrowheads="1"/>
          </p:cNvSpPr>
          <p:nvPr/>
        </p:nvSpPr>
        <p:spPr bwMode="auto">
          <a:xfrm rot="10800000">
            <a:off x="6815139" y="4076700"/>
            <a:ext cx="2376487" cy="647700"/>
          </a:xfrm>
          <a:prstGeom prst="rect">
            <a:avLst/>
          </a:prstGeom>
          <a:noFill/>
          <a:ln w="28575">
            <a:solidFill>
              <a:srgbClr val="0408B2"/>
            </a:solidFill>
            <a:miter lim="800000"/>
            <a:headEnd/>
            <a:tailEnd/>
          </a:ln>
          <a:effectLst/>
        </p:spPr>
        <p:txBody>
          <a:bodyPr rot="10800000" wrap="none" anchor="ctr"/>
          <a:lstStyle/>
          <a:p>
            <a:r>
              <a:rPr lang="zh-CN" altLang="en-US" b="1">
                <a:solidFill>
                  <a:srgbClr val="05AD01"/>
                </a:solidFill>
                <a:ea typeface="宋体" pitchFamily="2" charset="-122"/>
              </a:rPr>
              <a:t>恢复处理器状态</a:t>
            </a:r>
          </a:p>
        </p:txBody>
      </p:sp>
      <p:sp>
        <p:nvSpPr>
          <p:cNvPr id="403482" name="Rectangle 26"/>
          <p:cNvSpPr>
            <a:spLocks noChangeArrowheads="1"/>
          </p:cNvSpPr>
          <p:nvPr/>
        </p:nvSpPr>
        <p:spPr bwMode="auto">
          <a:xfrm rot="10800000">
            <a:off x="6815139" y="5229225"/>
            <a:ext cx="2376487" cy="647700"/>
          </a:xfrm>
          <a:prstGeom prst="rect">
            <a:avLst/>
          </a:prstGeom>
          <a:noFill/>
          <a:ln w="28575">
            <a:solidFill>
              <a:srgbClr val="0408B2"/>
            </a:solidFill>
            <a:miter lim="800000"/>
            <a:headEnd/>
            <a:tailEnd/>
          </a:ln>
          <a:effectLst/>
        </p:spPr>
        <p:txBody>
          <a:bodyPr rot="10800000" wrap="none" anchor="ctr"/>
          <a:lstStyle/>
          <a:p>
            <a:r>
              <a:rPr lang="zh-CN" altLang="en-US" b="1" dirty="0">
                <a:solidFill>
                  <a:srgbClr val="05AD01"/>
                </a:solidFill>
                <a:ea typeface="宋体" pitchFamily="2" charset="-122"/>
              </a:rPr>
              <a:t>取回原</a:t>
            </a:r>
            <a:r>
              <a:rPr lang="en-US" altLang="zh-CN" b="1" dirty="0">
                <a:solidFill>
                  <a:srgbClr val="05AD01"/>
                </a:solidFill>
                <a:ea typeface="宋体" pitchFamily="2" charset="-122"/>
              </a:rPr>
              <a:t>PC</a:t>
            </a:r>
          </a:p>
          <a:p>
            <a:r>
              <a:rPr lang="zh-CN" altLang="en-US" b="1" dirty="0">
                <a:solidFill>
                  <a:srgbClr val="05AD01"/>
                </a:solidFill>
                <a:ea typeface="宋体" pitchFamily="2" charset="-122"/>
              </a:rPr>
              <a:t>中断返回</a:t>
            </a:r>
          </a:p>
        </p:txBody>
      </p:sp>
      <p:sp>
        <p:nvSpPr>
          <p:cNvPr id="403483" name="Line 27"/>
          <p:cNvSpPr>
            <a:spLocks noChangeShapeType="1"/>
          </p:cNvSpPr>
          <p:nvPr/>
        </p:nvSpPr>
        <p:spPr bwMode="auto">
          <a:xfrm>
            <a:off x="4294188" y="5949950"/>
            <a:ext cx="0" cy="287338"/>
          </a:xfrm>
          <a:prstGeom prst="line">
            <a:avLst/>
          </a:prstGeom>
          <a:noFill/>
          <a:ln w="28575">
            <a:solidFill>
              <a:schemeClr val="accent1"/>
            </a:solidFill>
            <a:round/>
            <a:headEnd/>
            <a:tailEnd/>
          </a:ln>
          <a:effectLst/>
        </p:spPr>
        <p:txBody>
          <a:bodyPr/>
          <a:lstStyle/>
          <a:p>
            <a:endParaRPr lang="zh-CN" altLang="en-US"/>
          </a:p>
        </p:txBody>
      </p:sp>
      <p:sp>
        <p:nvSpPr>
          <p:cNvPr id="403484" name="Line 28"/>
          <p:cNvSpPr>
            <a:spLocks noChangeShapeType="1"/>
          </p:cNvSpPr>
          <p:nvPr/>
        </p:nvSpPr>
        <p:spPr bwMode="auto">
          <a:xfrm>
            <a:off x="4294189" y="6237288"/>
            <a:ext cx="1728787" cy="0"/>
          </a:xfrm>
          <a:prstGeom prst="line">
            <a:avLst/>
          </a:prstGeom>
          <a:noFill/>
          <a:ln w="28575">
            <a:solidFill>
              <a:schemeClr val="accent1"/>
            </a:solidFill>
            <a:round/>
            <a:headEnd/>
            <a:tailEnd/>
          </a:ln>
          <a:effectLst/>
        </p:spPr>
        <p:txBody>
          <a:bodyPr/>
          <a:lstStyle/>
          <a:p>
            <a:endParaRPr lang="zh-CN" altLang="en-US"/>
          </a:p>
        </p:txBody>
      </p:sp>
      <p:sp>
        <p:nvSpPr>
          <p:cNvPr id="403485" name="Line 29"/>
          <p:cNvSpPr>
            <a:spLocks noChangeShapeType="1"/>
          </p:cNvSpPr>
          <p:nvPr/>
        </p:nvSpPr>
        <p:spPr bwMode="auto">
          <a:xfrm flipV="1">
            <a:off x="6022975" y="1341438"/>
            <a:ext cx="0" cy="4895850"/>
          </a:xfrm>
          <a:prstGeom prst="line">
            <a:avLst/>
          </a:prstGeom>
          <a:noFill/>
          <a:ln w="28575">
            <a:solidFill>
              <a:schemeClr val="accent1"/>
            </a:solidFill>
            <a:round/>
            <a:headEnd/>
            <a:tailEnd/>
          </a:ln>
          <a:effectLst/>
        </p:spPr>
        <p:txBody>
          <a:bodyPr/>
          <a:lstStyle/>
          <a:p>
            <a:endParaRPr lang="zh-CN" altLang="en-US"/>
          </a:p>
        </p:txBody>
      </p:sp>
      <p:sp>
        <p:nvSpPr>
          <p:cNvPr id="403486" name="Line 30"/>
          <p:cNvSpPr>
            <a:spLocks noChangeShapeType="1"/>
          </p:cNvSpPr>
          <p:nvPr/>
        </p:nvSpPr>
        <p:spPr bwMode="auto">
          <a:xfrm>
            <a:off x="6022976" y="1341438"/>
            <a:ext cx="2016125" cy="0"/>
          </a:xfrm>
          <a:prstGeom prst="line">
            <a:avLst/>
          </a:prstGeom>
          <a:noFill/>
          <a:ln w="28575">
            <a:solidFill>
              <a:schemeClr val="accent1"/>
            </a:solidFill>
            <a:round/>
            <a:headEnd/>
            <a:tailEnd/>
          </a:ln>
          <a:effectLst/>
        </p:spPr>
        <p:txBody>
          <a:bodyPr/>
          <a:lstStyle/>
          <a:p>
            <a:endParaRPr lang="zh-CN" altLang="en-US"/>
          </a:p>
        </p:txBody>
      </p:sp>
      <p:sp>
        <p:nvSpPr>
          <p:cNvPr id="403488" name="Line 32"/>
          <p:cNvSpPr>
            <a:spLocks noChangeShapeType="1"/>
          </p:cNvSpPr>
          <p:nvPr/>
        </p:nvSpPr>
        <p:spPr bwMode="auto">
          <a:xfrm>
            <a:off x="8039100" y="1341439"/>
            <a:ext cx="0" cy="287337"/>
          </a:xfrm>
          <a:prstGeom prst="line">
            <a:avLst/>
          </a:prstGeom>
          <a:noFill/>
          <a:ln w="28575">
            <a:solidFill>
              <a:schemeClr val="accent1"/>
            </a:solidFill>
            <a:round/>
            <a:headEnd/>
            <a:tailEnd type="triangle" w="med" len="med"/>
          </a:ln>
          <a:effectLst/>
        </p:spPr>
        <p:txBody>
          <a:bodyPr/>
          <a:lstStyle/>
          <a:p>
            <a:endParaRPr lang="zh-CN" altLang="en-US"/>
          </a:p>
        </p:txBody>
      </p:sp>
      <p:sp>
        <p:nvSpPr>
          <p:cNvPr id="403489" name="Line 33"/>
          <p:cNvSpPr>
            <a:spLocks noChangeShapeType="1"/>
          </p:cNvSpPr>
          <p:nvPr/>
        </p:nvSpPr>
        <p:spPr bwMode="auto">
          <a:xfrm>
            <a:off x="8039100" y="2349500"/>
            <a:ext cx="0" cy="503238"/>
          </a:xfrm>
          <a:prstGeom prst="line">
            <a:avLst/>
          </a:prstGeom>
          <a:noFill/>
          <a:ln w="28575">
            <a:solidFill>
              <a:schemeClr val="accent1"/>
            </a:solidFill>
            <a:round/>
            <a:headEnd/>
            <a:tailEnd type="triangle" w="med" len="med"/>
          </a:ln>
          <a:effectLst/>
        </p:spPr>
        <p:txBody>
          <a:bodyPr/>
          <a:lstStyle/>
          <a:p>
            <a:endParaRPr lang="zh-CN" altLang="en-US"/>
          </a:p>
        </p:txBody>
      </p:sp>
      <p:sp>
        <p:nvSpPr>
          <p:cNvPr id="403490" name="Line 34"/>
          <p:cNvSpPr>
            <a:spLocks noChangeShapeType="1"/>
          </p:cNvSpPr>
          <p:nvPr/>
        </p:nvSpPr>
        <p:spPr bwMode="auto">
          <a:xfrm>
            <a:off x="8039100" y="3500438"/>
            <a:ext cx="0" cy="576262"/>
          </a:xfrm>
          <a:prstGeom prst="line">
            <a:avLst/>
          </a:prstGeom>
          <a:noFill/>
          <a:ln w="28575">
            <a:solidFill>
              <a:schemeClr val="accent1"/>
            </a:solidFill>
            <a:round/>
            <a:headEnd/>
            <a:tailEnd type="triangle" w="med" len="med"/>
          </a:ln>
          <a:effectLst/>
        </p:spPr>
        <p:txBody>
          <a:bodyPr/>
          <a:lstStyle/>
          <a:p>
            <a:endParaRPr lang="zh-CN" altLang="en-US"/>
          </a:p>
        </p:txBody>
      </p:sp>
      <p:sp>
        <p:nvSpPr>
          <p:cNvPr id="403491" name="Line 35"/>
          <p:cNvSpPr>
            <a:spLocks noChangeShapeType="1"/>
          </p:cNvSpPr>
          <p:nvPr/>
        </p:nvSpPr>
        <p:spPr bwMode="auto">
          <a:xfrm>
            <a:off x="8039100" y="4724401"/>
            <a:ext cx="0" cy="504825"/>
          </a:xfrm>
          <a:prstGeom prst="line">
            <a:avLst/>
          </a:prstGeom>
          <a:noFill/>
          <a:ln w="28575">
            <a:solidFill>
              <a:schemeClr val="accent1"/>
            </a:solidFill>
            <a:round/>
            <a:headEnd/>
            <a:tailEnd type="triangle" w="med" len="med"/>
          </a:ln>
          <a:effectLst/>
        </p:spPr>
        <p:txBody>
          <a:bodyPr/>
          <a:lstStyle/>
          <a:p>
            <a:endParaRPr lang="zh-CN" altLang="en-US"/>
          </a:p>
        </p:txBody>
      </p:sp>
      <p:sp>
        <p:nvSpPr>
          <p:cNvPr id="403493" name="AutoShape 37"/>
          <p:cNvSpPr>
            <a:spLocks/>
          </p:cNvSpPr>
          <p:nvPr/>
        </p:nvSpPr>
        <p:spPr bwMode="auto">
          <a:xfrm>
            <a:off x="2566989" y="1268414"/>
            <a:ext cx="433387" cy="4465637"/>
          </a:xfrm>
          <a:prstGeom prst="leftBrace">
            <a:avLst>
              <a:gd name="adj1" fmla="val 85867"/>
              <a:gd name="adj2" fmla="val 49060"/>
            </a:avLst>
          </a:prstGeom>
          <a:noFill/>
          <a:ln w="12700">
            <a:solidFill>
              <a:schemeClr val="tx1"/>
            </a:solidFill>
            <a:round/>
            <a:headEnd/>
            <a:tailEnd/>
          </a:ln>
          <a:effectLst/>
        </p:spPr>
        <p:txBody>
          <a:bodyPr wrap="none" anchor="ctr"/>
          <a:lstStyle/>
          <a:p>
            <a:endParaRPr lang="zh-CN" altLang="en-US"/>
          </a:p>
        </p:txBody>
      </p:sp>
      <p:sp>
        <p:nvSpPr>
          <p:cNvPr id="403494" name="AutoShape 38"/>
          <p:cNvSpPr>
            <a:spLocks/>
          </p:cNvSpPr>
          <p:nvPr/>
        </p:nvSpPr>
        <p:spPr bwMode="auto">
          <a:xfrm>
            <a:off x="9264650" y="1916113"/>
            <a:ext cx="503238" cy="3600450"/>
          </a:xfrm>
          <a:prstGeom prst="rightBrace">
            <a:avLst>
              <a:gd name="adj1" fmla="val 59621"/>
              <a:gd name="adj2" fmla="val 50000"/>
            </a:avLst>
          </a:prstGeom>
          <a:noFill/>
          <a:ln w="12700">
            <a:solidFill>
              <a:schemeClr val="tx1"/>
            </a:solidFill>
            <a:round/>
            <a:headEnd/>
            <a:tailEnd/>
          </a:ln>
          <a:effectLst/>
        </p:spPr>
        <p:txBody>
          <a:bodyPr wrap="none" anchor="ctr"/>
          <a:lstStyle/>
          <a:p>
            <a:endParaRPr lang="zh-CN" altLang="en-US"/>
          </a:p>
        </p:txBody>
      </p:sp>
      <p:sp>
        <p:nvSpPr>
          <p:cNvPr id="403495" name="Text Box 39"/>
          <p:cNvSpPr txBox="1">
            <a:spLocks noChangeArrowheads="1"/>
          </p:cNvSpPr>
          <p:nvPr/>
        </p:nvSpPr>
        <p:spPr bwMode="auto">
          <a:xfrm>
            <a:off x="1774825" y="2852738"/>
            <a:ext cx="649288" cy="1569660"/>
          </a:xfrm>
          <a:prstGeom prst="rect">
            <a:avLst/>
          </a:prstGeom>
          <a:noFill/>
          <a:ln w="12700">
            <a:noFill/>
            <a:miter lim="800000"/>
            <a:headEnd/>
            <a:tailEnd/>
          </a:ln>
          <a:effectLst/>
        </p:spPr>
        <p:txBody>
          <a:bodyPr>
            <a:spAutoFit/>
          </a:bodyPr>
          <a:lstStyle/>
          <a:p>
            <a:pPr>
              <a:spcBef>
                <a:spcPct val="50000"/>
              </a:spcBef>
            </a:pPr>
            <a:r>
              <a:rPr lang="zh-CN" altLang="en-US" sz="2400" b="1">
                <a:ea typeface="宋体" pitchFamily="2" charset="-122"/>
              </a:rPr>
              <a:t>硬件实现</a:t>
            </a:r>
          </a:p>
        </p:txBody>
      </p:sp>
      <p:sp>
        <p:nvSpPr>
          <p:cNvPr id="403496" name="Text Box 40"/>
          <p:cNvSpPr txBox="1">
            <a:spLocks noChangeArrowheads="1"/>
          </p:cNvSpPr>
          <p:nvPr/>
        </p:nvSpPr>
        <p:spPr bwMode="auto">
          <a:xfrm>
            <a:off x="9768409" y="1772816"/>
            <a:ext cx="649287" cy="4154984"/>
          </a:xfrm>
          <a:prstGeom prst="rect">
            <a:avLst/>
          </a:prstGeom>
          <a:noFill/>
          <a:ln w="12700">
            <a:noFill/>
            <a:miter lim="800000"/>
            <a:headEnd/>
            <a:tailEnd/>
          </a:ln>
          <a:effectLst/>
        </p:spPr>
        <p:txBody>
          <a:bodyPr>
            <a:spAutoFit/>
          </a:bodyPr>
          <a:lstStyle/>
          <a:p>
            <a:pPr>
              <a:spcBef>
                <a:spcPct val="50000"/>
              </a:spcBef>
            </a:pPr>
            <a:r>
              <a:rPr lang="zh-CN" altLang="en-US" sz="2400" b="1" dirty="0">
                <a:ea typeface="宋体" pitchFamily="2" charset="-122"/>
              </a:rPr>
              <a:t>中断服务子程序软件实现</a:t>
            </a:r>
          </a:p>
        </p:txBody>
      </p:sp>
      <p:sp>
        <p:nvSpPr>
          <p:cNvPr id="2" name="TextBox 1"/>
          <p:cNvSpPr txBox="1"/>
          <p:nvPr/>
        </p:nvSpPr>
        <p:spPr>
          <a:xfrm>
            <a:off x="3359696" y="6093619"/>
            <a:ext cx="1944216" cy="400110"/>
          </a:xfrm>
          <a:prstGeom prst="rect">
            <a:avLst/>
          </a:prstGeom>
          <a:noFill/>
        </p:spPr>
        <p:txBody>
          <a:bodyPr wrap="square" rtlCol="0">
            <a:spAutoFit/>
          </a:bodyPr>
          <a:lstStyle/>
          <a:p>
            <a:endParaRPr lang="zh-CN" altLang="en-US" dirty="0"/>
          </a:p>
        </p:txBody>
      </p:sp>
      <p:sp>
        <p:nvSpPr>
          <p:cNvPr id="3" name="TextBox 2"/>
          <p:cNvSpPr txBox="1"/>
          <p:nvPr/>
        </p:nvSpPr>
        <p:spPr>
          <a:xfrm>
            <a:off x="1775520" y="6165304"/>
            <a:ext cx="3455987" cy="400110"/>
          </a:xfrm>
          <a:prstGeom prst="rect">
            <a:avLst/>
          </a:prstGeom>
          <a:noFill/>
        </p:spPr>
        <p:txBody>
          <a:bodyPr wrap="square" rtlCol="0">
            <a:spAutoFit/>
          </a:bodyPr>
          <a:lstStyle/>
          <a:p>
            <a:r>
              <a:rPr lang="zh-CN" altLang="en-US" b="1" dirty="0">
                <a:solidFill>
                  <a:schemeClr val="tx1"/>
                </a:solidFill>
              </a:rPr>
              <a:t>中断隐</a:t>
            </a:r>
            <a:r>
              <a:rPr lang="zh-CN" altLang="en-US" b="1" dirty="0" smtClean="0">
                <a:solidFill>
                  <a:schemeClr val="tx1"/>
                </a:solidFill>
              </a:rPr>
              <a:t>指令</a:t>
            </a:r>
            <a:endParaRPr lang="zh-CN" altLang="en-US" dirty="0"/>
          </a:p>
        </p:txBody>
      </p:sp>
    </p:spTree>
    <p:extLst>
      <p:ext uri="{BB962C8B-B14F-4D97-AF65-F5344CB8AC3E}">
        <p14:creationId xmlns:p14="http://schemas.microsoft.com/office/powerpoint/2010/main" val="3874462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72172" y="426383"/>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8339" name="Rectangle 3"/>
          <p:cNvSpPr>
            <a:spLocks noGrp="1" noChangeArrowheads="1"/>
          </p:cNvSpPr>
          <p:nvPr>
            <p:ph type="body" idx="1"/>
          </p:nvPr>
        </p:nvSpPr>
        <p:spPr>
          <a:xfrm>
            <a:off x="772172" y="1060673"/>
            <a:ext cx="7848600" cy="412164"/>
          </a:xfrm>
        </p:spPr>
        <p:txBody>
          <a:bodyPr/>
          <a:lstStyle/>
          <a:p>
            <a:pPr>
              <a:lnSpc>
                <a:spcPct val="105000"/>
              </a:lnSpc>
              <a:spcBef>
                <a:spcPct val="30000"/>
              </a:spcBef>
            </a:pPr>
            <a:r>
              <a:rPr lang="zh-CN" altLang="en-US" dirty="0" smtClean="0">
                <a:ea typeface="宋体" pitchFamily="2" charset="-122"/>
              </a:rPr>
              <a:t>中断优先级</a:t>
            </a:r>
            <a:endParaRPr lang="zh-CN" altLang="en-US" dirty="0">
              <a:ea typeface="宋体" pitchFamily="2" charset="-122"/>
            </a:endParaRPr>
          </a:p>
        </p:txBody>
      </p:sp>
      <p:sp>
        <p:nvSpPr>
          <p:cNvPr id="4" name="矩形 3"/>
          <p:cNvSpPr txBox="1">
            <a:spLocks noChangeArrowheads="1"/>
          </p:cNvSpPr>
          <p:nvPr/>
        </p:nvSpPr>
        <p:spPr>
          <a:xfrm>
            <a:off x="1199456" y="1590836"/>
            <a:ext cx="7120346" cy="3494348"/>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硬件故障中断属于最高级，其次是程序错误中断</a:t>
            </a: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非屏蔽中断优于可屏蔽中断</a:t>
            </a: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en-US" altLang="zh-CN"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DMA</a:t>
            </a: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请求优先于</a:t>
            </a:r>
            <a:r>
              <a:rPr kumimoji="0" lang="en-US" altLang="zh-CN"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I/O</a:t>
            </a: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设备传送的中断请求</a:t>
            </a: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高速设备优于低速设备</a:t>
            </a:r>
            <a:endParaRPr kumimoji="0" lang="en-US" altLang="zh-CN"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输入设备的中断优于输出设备</a:t>
            </a:r>
            <a:endParaRPr kumimoji="0" lang="en-US" altLang="zh-CN"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实时设备优先于普通设备</a:t>
            </a: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0133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72172" y="426383"/>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6" name="矩形 3"/>
          <p:cNvSpPr txBox="1">
            <a:spLocks noChangeArrowheads="1"/>
          </p:cNvSpPr>
          <p:nvPr/>
        </p:nvSpPr>
        <p:spPr>
          <a:xfrm>
            <a:off x="1055440" y="1731254"/>
            <a:ext cx="10225136" cy="425599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数目众多的外部中断源，</a:t>
            </a:r>
            <a:r>
              <a:rPr lang="zh-CN" altLang="en-US" sz="2000" dirty="0" smtClean="0">
                <a:solidFill>
                  <a:sysClr val="windowText" lastClr="000000"/>
                </a:solidFill>
              </a:rPr>
              <a:t>各自的中断请求信号如何与</a:t>
            </a:r>
            <a:r>
              <a:rPr lang="en-US" altLang="zh-CN" sz="2000" dirty="0" smtClean="0">
                <a:solidFill>
                  <a:sysClr val="windowText" lastClr="000000"/>
                </a:solidFill>
              </a:rPr>
              <a:t>CPU</a:t>
            </a:r>
            <a:r>
              <a:rPr lang="zh-CN" altLang="en-US" sz="2000" dirty="0" smtClean="0">
                <a:solidFill>
                  <a:sysClr val="windowText" lastClr="000000"/>
                </a:solidFill>
              </a:rPr>
              <a:t>进行有效的连接是关键</a:t>
            </a:r>
            <a:endParaRPr lang="en-US" altLang="zh-CN" sz="2000" dirty="0" smtClean="0">
              <a:solidFill>
                <a:sysClr val="windowText" lastClr="000000"/>
              </a:solidFill>
            </a:endParaRPr>
          </a:p>
          <a:p>
            <a:pPr marL="342900" marR="0" lvl="0" indent="-342900" algn="just" defTabSz="914400" rtl="0" eaLnBrk="1" fontAlgn="auto" latinLnBrk="0" hangingPunct="1">
              <a:lnSpc>
                <a:spcPct val="150000"/>
              </a:lnSpc>
              <a:spcBef>
                <a:spcPts val="1000"/>
              </a:spcBef>
              <a:spcAft>
                <a:spcPts val="0"/>
              </a:spcAft>
              <a:buClr>
                <a:srgbClr val="FFC000"/>
              </a:buClr>
              <a:buSzTx/>
              <a:buFont typeface="Wingdings" panose="05000000000000000000" pitchFamily="2" charset="2"/>
              <a:buChar char="n"/>
              <a:tabLst/>
              <a:defRPr/>
            </a:pPr>
            <a:r>
              <a:rPr kumimoji="0" lang="zh-CN" altLang="en-US"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常见传输方式有</a:t>
            </a:r>
            <a:r>
              <a:rPr kumimoji="0" lang="en-US" altLang="zh-CN" sz="20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4</a:t>
            </a:r>
            <a:r>
              <a:rPr lang="zh-CN" altLang="en-US" sz="2000" dirty="0" smtClean="0">
                <a:solidFill>
                  <a:sysClr val="windowText" lastClr="000000"/>
                </a:solidFill>
              </a:rPr>
              <a:t>种，不同方式的中断优先级仲裁和中断识别方法各不相同</a:t>
            </a:r>
            <a:endParaRPr kumimoji="0" lang="en-US" altLang="zh-CN" sz="240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lvl="1" fontAlgn="auto">
              <a:spcAft>
                <a:spcPts val="0"/>
              </a:spcAft>
            </a:pPr>
            <a:r>
              <a:rPr lang="zh-CN" altLang="en-US" sz="1800" dirty="0"/>
              <a:t>独立请求方式</a:t>
            </a:r>
            <a:endParaRPr kumimoji="0" lang="en-US"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lvl="1" fontAlgn="auto">
              <a:spcAft>
                <a:spcPts val="0"/>
              </a:spcAft>
            </a:pPr>
            <a:r>
              <a:rPr lang="zh-CN" altLang="en-US" sz="1800" dirty="0" smtClean="0"/>
              <a:t>链式请求方式</a:t>
            </a:r>
            <a:endParaRPr kumimoji="0" lang="en-US"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12800" marR="0" lvl="1" indent="-35560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p"/>
              <a:tabLst/>
              <a:defRPr/>
            </a:pPr>
            <a:r>
              <a:rPr kumimoji="0" lang="zh-CN" altLang="en-US"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中断控制器方式</a:t>
            </a:r>
          </a:p>
          <a:p>
            <a:pPr marL="812800" marR="0" lvl="1" indent="-35560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p"/>
              <a:tabLst/>
              <a:defRPr/>
            </a:pPr>
            <a:r>
              <a:rPr kumimoji="0" lang="zh-CN" altLang="en-US"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分组链式结构</a:t>
            </a:r>
            <a:endPar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 name="Rectangle 3"/>
          <p:cNvSpPr txBox="1">
            <a:spLocks noChangeArrowheads="1"/>
          </p:cNvSpPr>
          <p:nvPr/>
        </p:nvSpPr>
        <p:spPr bwMode="auto">
          <a:xfrm>
            <a:off x="772172" y="1060673"/>
            <a:ext cx="7848600" cy="408894"/>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05000"/>
              </a:lnSpc>
              <a:spcBef>
                <a:spcPct val="30000"/>
              </a:spcBef>
            </a:pPr>
            <a:r>
              <a:rPr lang="zh-CN" altLang="en-US" kern="0" dirty="0">
                <a:ea typeface="宋体" pitchFamily="2" charset="-122"/>
              </a:rPr>
              <a:t>同一时刻可能有多个设备同时发出中断请求，响应谁？</a:t>
            </a:r>
          </a:p>
        </p:txBody>
      </p:sp>
    </p:spTree>
    <p:extLst>
      <p:ext uri="{BB962C8B-B14F-4D97-AF65-F5344CB8AC3E}">
        <p14:creationId xmlns:p14="http://schemas.microsoft.com/office/powerpoint/2010/main" val="2387113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72172" y="426383"/>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pic>
        <p:nvPicPr>
          <p:cNvPr id="5" name="图片 4"/>
          <p:cNvPicPr>
            <a:picLocks noChangeAspect="1"/>
          </p:cNvPicPr>
          <p:nvPr/>
        </p:nvPicPr>
        <p:blipFill>
          <a:blip r:embed="rId2"/>
          <a:stretch>
            <a:fillRect/>
          </a:stretch>
        </p:blipFill>
        <p:spPr>
          <a:xfrm>
            <a:off x="3016442" y="904283"/>
            <a:ext cx="8336142" cy="5633357"/>
          </a:xfrm>
          <a:prstGeom prst="rect">
            <a:avLst/>
          </a:prstGeom>
        </p:spPr>
      </p:pic>
      <p:sp>
        <p:nvSpPr>
          <p:cNvPr id="3" name="矩形 2"/>
          <p:cNvSpPr/>
          <p:nvPr/>
        </p:nvSpPr>
        <p:spPr>
          <a:xfrm>
            <a:off x="191344" y="1052736"/>
            <a:ext cx="2825098" cy="1938992"/>
          </a:xfrm>
          <a:prstGeom prst="rect">
            <a:avLst/>
          </a:prstGeom>
        </p:spPr>
        <p:txBody>
          <a:bodyPr wrap="square">
            <a:spAutoFit/>
          </a:bodyPr>
          <a:lstStyle/>
          <a:p>
            <a:pPr algn="l">
              <a:lnSpc>
                <a:spcPct val="150000"/>
              </a:lnSpc>
            </a:pPr>
            <a:r>
              <a:rPr lang="zh-CN" altLang="en-US" sz="1600" dirty="0" smtClean="0"/>
              <a:t>中断请求</a:t>
            </a:r>
            <a:endParaRPr lang="en-US" altLang="zh-CN" sz="1600" dirty="0" smtClean="0"/>
          </a:p>
          <a:p>
            <a:pPr algn="l">
              <a:lnSpc>
                <a:spcPct val="150000"/>
              </a:lnSpc>
            </a:pPr>
            <a:r>
              <a:rPr lang="zh-CN" altLang="en-US" sz="1600" dirty="0" smtClean="0"/>
              <a:t>INTR</a:t>
            </a:r>
            <a:r>
              <a:rPr lang="zh-CN" altLang="en-US" sz="1600" dirty="0"/>
              <a:t>: Interrupt </a:t>
            </a:r>
            <a:r>
              <a:rPr lang="zh-CN" altLang="en-US" sz="1600" dirty="0" smtClean="0"/>
              <a:t>Request</a:t>
            </a:r>
            <a:endParaRPr lang="en-US" altLang="zh-CN" sz="1600" dirty="0" smtClean="0"/>
          </a:p>
          <a:p>
            <a:pPr algn="l">
              <a:lnSpc>
                <a:spcPct val="150000"/>
              </a:lnSpc>
            </a:pPr>
            <a:endParaRPr lang="en-US" altLang="zh-CN" sz="1600" dirty="0" smtClean="0"/>
          </a:p>
          <a:p>
            <a:pPr algn="l">
              <a:lnSpc>
                <a:spcPct val="150000"/>
              </a:lnSpc>
            </a:pPr>
            <a:r>
              <a:rPr lang="zh-CN" altLang="en-US" sz="1600" dirty="0" smtClean="0"/>
              <a:t>中断应答</a:t>
            </a:r>
            <a:endParaRPr lang="zh-CN" altLang="en-US" sz="1600" dirty="0"/>
          </a:p>
          <a:p>
            <a:pPr algn="l">
              <a:lnSpc>
                <a:spcPct val="150000"/>
              </a:lnSpc>
            </a:pPr>
            <a:r>
              <a:rPr lang="zh-CN" altLang="en-US" sz="1600" dirty="0"/>
              <a:t>INTA: Interrupt Acknowledge</a:t>
            </a:r>
          </a:p>
        </p:txBody>
      </p:sp>
      <p:sp>
        <p:nvSpPr>
          <p:cNvPr id="7" name="矩形 6"/>
          <p:cNvSpPr/>
          <p:nvPr/>
        </p:nvSpPr>
        <p:spPr>
          <a:xfrm>
            <a:off x="695400" y="5805264"/>
            <a:ext cx="3401162" cy="830997"/>
          </a:xfrm>
          <a:prstGeom prst="rect">
            <a:avLst/>
          </a:prstGeom>
        </p:spPr>
        <p:txBody>
          <a:bodyPr wrap="square">
            <a:spAutoFit/>
          </a:bodyPr>
          <a:lstStyle/>
          <a:p>
            <a:pPr algn="l"/>
            <a:r>
              <a:rPr lang="zh-CN" altLang="en-US" sz="1600" dirty="0" smtClean="0"/>
              <a:t>个人计算机常见方式</a:t>
            </a:r>
            <a:endParaRPr lang="en-US" altLang="zh-CN" sz="1600" dirty="0" smtClean="0"/>
          </a:p>
          <a:p>
            <a:pPr algn="l"/>
            <a:r>
              <a:rPr lang="zh-CN" altLang="en-US" sz="1600" dirty="0" smtClean="0"/>
              <a:t>可编程中断控制器 </a:t>
            </a:r>
            <a:r>
              <a:rPr lang="en-US" altLang="zh-CN" sz="1600" dirty="0" smtClean="0"/>
              <a:t>Intel 8259 </a:t>
            </a:r>
            <a:r>
              <a:rPr lang="zh-CN" altLang="en-US" sz="1600" dirty="0" smtClean="0"/>
              <a:t>芯片</a:t>
            </a:r>
            <a:endParaRPr lang="en-US" altLang="zh-CN" sz="1600" dirty="0" smtClean="0"/>
          </a:p>
          <a:p>
            <a:pPr algn="l"/>
            <a:r>
              <a:rPr lang="zh-CN" altLang="en-US" sz="1600" dirty="0"/>
              <a:t>可级联</a:t>
            </a:r>
            <a:endParaRPr lang="en-US" altLang="zh-CN" sz="1600" dirty="0" smtClean="0"/>
          </a:p>
        </p:txBody>
      </p:sp>
    </p:spTree>
    <p:extLst>
      <p:ext uri="{BB962C8B-B14F-4D97-AF65-F5344CB8AC3E}">
        <p14:creationId xmlns:p14="http://schemas.microsoft.com/office/powerpoint/2010/main" val="1257042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72172" y="426383"/>
            <a:ext cx="5257800" cy="372603"/>
          </a:xfrm>
        </p:spPr>
        <p:txBody>
          <a:bodyPr/>
          <a:lstStyle/>
          <a:p>
            <a:r>
              <a:rPr lang="en-US" altLang="zh-CN" dirty="0" smtClean="0"/>
              <a:t>4 </a:t>
            </a:r>
            <a:r>
              <a:rPr lang="zh-CN" altLang="en-US" dirty="0" smtClean="0"/>
              <a:t>中断与中断</a:t>
            </a:r>
            <a:r>
              <a:rPr lang="en-US" altLang="zh-CN" dirty="0" smtClean="0"/>
              <a:t>I/O</a:t>
            </a:r>
            <a:endParaRPr lang="zh-CN" altLang="en-US" dirty="0"/>
          </a:p>
        </p:txBody>
      </p:sp>
      <p:sp>
        <p:nvSpPr>
          <p:cNvPr id="398339" name="Rectangle 3"/>
          <p:cNvSpPr>
            <a:spLocks noGrp="1" noChangeArrowheads="1"/>
          </p:cNvSpPr>
          <p:nvPr>
            <p:ph type="body" idx="1"/>
          </p:nvPr>
        </p:nvSpPr>
        <p:spPr>
          <a:xfrm>
            <a:off x="772172" y="1060673"/>
            <a:ext cx="10940452" cy="439095"/>
          </a:xfrm>
        </p:spPr>
        <p:txBody>
          <a:bodyPr/>
          <a:lstStyle/>
          <a:p>
            <a:pPr>
              <a:lnSpc>
                <a:spcPct val="105000"/>
              </a:lnSpc>
              <a:spcBef>
                <a:spcPct val="30000"/>
              </a:spcBef>
            </a:pPr>
            <a:r>
              <a:rPr lang="zh-CN" altLang="en-US" b="0" dirty="0" smtClean="0"/>
              <a:t> 高</a:t>
            </a:r>
            <a:r>
              <a:rPr lang="zh-CN" altLang="en-US" b="0" dirty="0"/>
              <a:t>优先级中断请求能否中断运行中</a:t>
            </a:r>
            <a:r>
              <a:rPr lang="zh-CN" altLang="en-US" b="0" dirty="0" smtClean="0"/>
              <a:t>的中断程序</a:t>
            </a:r>
            <a:r>
              <a:rPr lang="zh-CN" altLang="en-US" b="0" dirty="0"/>
              <a:t>呢？</a:t>
            </a:r>
            <a:endParaRPr lang="en-US" altLang="zh-CN" b="0" dirty="0" smtClean="0">
              <a:ea typeface="宋体" pitchFamily="2" charset="-122"/>
            </a:endParaRPr>
          </a:p>
        </p:txBody>
      </p:sp>
      <p:sp>
        <p:nvSpPr>
          <p:cNvPr id="2" name="矩形 1"/>
          <p:cNvSpPr/>
          <p:nvPr/>
        </p:nvSpPr>
        <p:spPr>
          <a:xfrm>
            <a:off x="1271464" y="1556792"/>
            <a:ext cx="9361040" cy="3475118"/>
          </a:xfrm>
          <a:prstGeom prst="rect">
            <a:avLst/>
          </a:prstGeom>
        </p:spPr>
        <p:txBody>
          <a:bodyPr wrap="square">
            <a:spAutoFit/>
          </a:bodyPr>
          <a:lstStyle/>
          <a:p>
            <a:pPr marL="342900" lvl="0" indent="-342900" algn="just" eaLnBrk="1" fontAlgn="auto" hangingPunct="1">
              <a:lnSpc>
                <a:spcPct val="150000"/>
              </a:lnSpc>
              <a:spcBef>
                <a:spcPts val="1000"/>
              </a:spcBef>
              <a:spcAft>
                <a:spcPts val="0"/>
              </a:spcAft>
              <a:buClr>
                <a:srgbClr val="FFC000"/>
              </a:buClr>
              <a:buFont typeface="Wingdings" panose="05000000000000000000" pitchFamily="2" charset="2"/>
              <a:buChar char="n"/>
            </a:pPr>
            <a:r>
              <a:rPr lang="zh-CN" altLang="en-US" dirty="0">
                <a:solidFill>
                  <a:prstClr val="black"/>
                </a:solidFill>
                <a:latin typeface="微软雅黑" panose="020B0503020204020204" pitchFamily="34" charset="-122"/>
                <a:ea typeface="微软雅黑" panose="020B0503020204020204" pitchFamily="34" charset="-122"/>
              </a:rPr>
              <a:t>系统硬件、软件开销的权衡</a:t>
            </a:r>
            <a:endParaRPr lang="en-US" altLang="zh-CN" dirty="0">
              <a:solidFill>
                <a:prstClr val="black"/>
              </a:solidFill>
              <a:latin typeface="微软雅黑" panose="020B0503020204020204" pitchFamily="34" charset="-122"/>
              <a:ea typeface="微软雅黑" panose="020B0503020204020204" pitchFamily="34" charset="-122"/>
            </a:endParaRPr>
          </a:p>
          <a:p>
            <a:pPr marL="812800" lvl="1" indent="-355600" algn="just" eaLnBrk="1" fontAlgn="auto" hangingPunct="1">
              <a:lnSpc>
                <a:spcPct val="150000"/>
              </a:lnSpc>
              <a:spcBef>
                <a:spcPts val="500"/>
              </a:spcBef>
              <a:spcAft>
                <a:spcPts val="0"/>
              </a:spcAft>
              <a:buClr>
                <a:srgbClr val="FFC000"/>
              </a:buClr>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单级中断</a:t>
            </a:r>
            <a:endParaRPr lang="en-US" altLang="zh-CN" dirty="0">
              <a:solidFill>
                <a:srgbClr val="C00000"/>
              </a:solidFill>
              <a:latin typeface="微软雅黑" panose="020B0503020204020204" pitchFamily="34" charset="-122"/>
              <a:ea typeface="微软雅黑" panose="020B0503020204020204" pitchFamily="34" charset="-122"/>
            </a:endParaRPr>
          </a:p>
          <a:p>
            <a:pPr marL="1143000" lvl="2" indent="-228600" algn="just" eaLnBrk="1" fontAlgn="auto" hangingPunct="1">
              <a:lnSpc>
                <a:spcPct val="150000"/>
              </a:lnSpc>
              <a:spcBef>
                <a:spcPts val="500"/>
              </a:spcBef>
              <a:spcAft>
                <a:spcPts val="0"/>
              </a:spcAft>
              <a:buClr>
                <a:srgbClr val="FFC000"/>
              </a:buClr>
              <a:buFont typeface="Wingdings" panose="05000000000000000000" pitchFamily="2" charset="2"/>
              <a:buChar char="u"/>
            </a:pPr>
            <a:r>
              <a:rPr lang="zh-CN" altLang="en-US" sz="1800" dirty="0">
                <a:solidFill>
                  <a:prstClr val="black"/>
                </a:solidFill>
                <a:latin typeface="微软雅黑" panose="020B0503020204020204" pitchFamily="34" charset="-122"/>
                <a:ea typeface="微软雅黑" panose="020B0503020204020204" pitchFamily="34" charset="-122"/>
              </a:rPr>
              <a:t>所有中断源均属同一级，离</a:t>
            </a:r>
            <a:r>
              <a:rPr lang="en-US" altLang="zh-CN" sz="1800" dirty="0">
                <a:solidFill>
                  <a:prstClr val="black"/>
                </a:solidFill>
                <a:latin typeface="微软雅黑" panose="020B0503020204020204" pitchFamily="34" charset="-122"/>
                <a:ea typeface="微软雅黑" panose="020B0503020204020204" pitchFamily="34" charset="-122"/>
              </a:rPr>
              <a:t>CPU</a:t>
            </a:r>
            <a:r>
              <a:rPr lang="zh-CN" altLang="en-US" sz="1800" dirty="0">
                <a:solidFill>
                  <a:prstClr val="black"/>
                </a:solidFill>
                <a:latin typeface="微软雅黑" panose="020B0503020204020204" pitchFamily="34" charset="-122"/>
                <a:ea typeface="微软雅黑" panose="020B0503020204020204" pitchFamily="34" charset="-122"/>
              </a:rPr>
              <a:t>近的优先级高</a:t>
            </a:r>
          </a:p>
          <a:p>
            <a:pPr marL="1143000" lvl="2" indent="-228600" algn="just" eaLnBrk="1" fontAlgn="auto" hangingPunct="1">
              <a:lnSpc>
                <a:spcPct val="150000"/>
              </a:lnSpc>
              <a:spcBef>
                <a:spcPts val="500"/>
              </a:spcBef>
              <a:spcAft>
                <a:spcPts val="0"/>
              </a:spcAft>
              <a:buClr>
                <a:srgbClr val="FFC000"/>
              </a:buClr>
              <a:buFont typeface="Wingdings" panose="05000000000000000000" pitchFamily="2" charset="2"/>
              <a:buChar char="u"/>
            </a:pPr>
            <a:r>
              <a:rPr lang="en-US" altLang="zh-CN" sz="1800" dirty="0">
                <a:solidFill>
                  <a:prstClr val="black"/>
                </a:solidFill>
                <a:latin typeface="微软雅黑" panose="020B0503020204020204" pitchFamily="34" charset="-122"/>
                <a:ea typeface="微软雅黑" panose="020B0503020204020204" pitchFamily="34" charset="-122"/>
              </a:rPr>
              <a:t>CPU</a:t>
            </a:r>
            <a:r>
              <a:rPr lang="zh-CN" altLang="en-US" sz="1800" dirty="0">
                <a:solidFill>
                  <a:prstClr val="black"/>
                </a:solidFill>
                <a:latin typeface="微软雅黑" panose="020B0503020204020204" pitchFamily="34" charset="-122"/>
                <a:ea typeface="微软雅黑" panose="020B0503020204020204" pitchFamily="34" charset="-122"/>
              </a:rPr>
              <a:t>处理某个中断时，不响应其他中断</a:t>
            </a:r>
            <a:endParaRPr lang="en-US" altLang="zh-CN" sz="1800" dirty="0">
              <a:solidFill>
                <a:prstClr val="black"/>
              </a:solidFill>
              <a:latin typeface="微软雅黑" panose="020B0503020204020204" pitchFamily="34" charset="-122"/>
              <a:ea typeface="微软雅黑" panose="020B0503020204020204" pitchFamily="34" charset="-122"/>
            </a:endParaRPr>
          </a:p>
          <a:p>
            <a:pPr marL="812800" lvl="1" indent="-355600" algn="just" eaLnBrk="1" fontAlgn="auto" hangingPunct="1">
              <a:lnSpc>
                <a:spcPct val="150000"/>
              </a:lnSpc>
              <a:spcBef>
                <a:spcPts val="500"/>
              </a:spcBef>
              <a:spcAft>
                <a:spcPts val="0"/>
              </a:spcAft>
              <a:buClr>
                <a:srgbClr val="FFC000"/>
              </a:buClr>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多重中断</a:t>
            </a:r>
            <a:endParaRPr lang="en-US" altLang="zh-CN" dirty="0">
              <a:solidFill>
                <a:srgbClr val="C00000"/>
              </a:solidFill>
              <a:latin typeface="微软雅黑" panose="020B0503020204020204" pitchFamily="34" charset="-122"/>
              <a:ea typeface="微软雅黑" panose="020B0503020204020204" pitchFamily="34" charset="-122"/>
            </a:endParaRPr>
          </a:p>
          <a:p>
            <a:pPr marL="1143000" lvl="2" indent="-228600" algn="just" eaLnBrk="1" fontAlgn="auto" hangingPunct="1">
              <a:lnSpc>
                <a:spcPct val="150000"/>
              </a:lnSpc>
              <a:spcBef>
                <a:spcPts val="500"/>
              </a:spcBef>
              <a:spcAft>
                <a:spcPts val="0"/>
              </a:spcAft>
              <a:buClr>
                <a:srgbClr val="FFC000"/>
              </a:buClr>
              <a:buFont typeface="Wingdings" panose="05000000000000000000" pitchFamily="2" charset="2"/>
              <a:buChar char="u"/>
            </a:pPr>
            <a:r>
              <a:rPr lang="zh-CN" altLang="en-US" sz="1800" dirty="0">
                <a:solidFill>
                  <a:prstClr val="black"/>
                </a:solidFill>
                <a:latin typeface="微软雅黑" panose="020B0503020204020204" pitchFamily="34" charset="-122"/>
                <a:ea typeface="微软雅黑" panose="020B0503020204020204" pitchFamily="34" charset="-122"/>
              </a:rPr>
              <a:t>优先级高的中断可以打断优先级低的中断服务程序</a:t>
            </a:r>
            <a:endParaRPr lang="en-US" altLang="zh-CN" sz="1800" dirty="0">
              <a:solidFill>
                <a:prstClr val="black"/>
              </a:solidFill>
              <a:latin typeface="微软雅黑" panose="020B0503020204020204" pitchFamily="34" charset="-122"/>
              <a:ea typeface="微软雅黑" panose="020B0503020204020204" pitchFamily="34" charset="-122"/>
            </a:endParaRPr>
          </a:p>
          <a:p>
            <a:pPr marL="1143000" lvl="2" indent="-228600" algn="just" eaLnBrk="1" fontAlgn="auto" hangingPunct="1">
              <a:lnSpc>
                <a:spcPct val="150000"/>
              </a:lnSpc>
              <a:spcBef>
                <a:spcPts val="500"/>
              </a:spcBef>
              <a:spcAft>
                <a:spcPts val="0"/>
              </a:spcAft>
              <a:buClr>
                <a:srgbClr val="FFC000"/>
              </a:buClr>
              <a:buFont typeface="Wingdings" panose="05000000000000000000" pitchFamily="2" charset="2"/>
              <a:buChar char="u"/>
            </a:pPr>
            <a:r>
              <a:rPr lang="zh-CN" altLang="en-US" sz="1800" dirty="0">
                <a:solidFill>
                  <a:prstClr val="black"/>
                </a:solidFill>
                <a:latin typeface="微软雅黑" panose="020B0503020204020204" pitchFamily="34" charset="-122"/>
                <a:ea typeface="微软雅黑" panose="020B0503020204020204" pitchFamily="34" charset="-122"/>
              </a:rPr>
              <a:t>中断嵌套</a:t>
            </a:r>
          </a:p>
        </p:txBody>
      </p:sp>
      <p:grpSp>
        <p:nvGrpSpPr>
          <p:cNvPr id="20" name="组合 19">
            <a:extLst>
              <a:ext uri="{FF2B5EF4-FFF2-40B4-BE49-F238E27FC236}">
                <a16:creationId xmlns:a16="http://schemas.microsoft.com/office/drawing/2014/main" id="{023005AE-4DF0-406A-A97E-F5941EE6D59E}"/>
              </a:ext>
            </a:extLst>
          </p:cNvPr>
          <p:cNvGrpSpPr/>
          <p:nvPr/>
        </p:nvGrpSpPr>
        <p:grpSpPr>
          <a:xfrm>
            <a:off x="7771805" y="3861048"/>
            <a:ext cx="3868811" cy="2140398"/>
            <a:chOff x="2870473" y="4504928"/>
            <a:chExt cx="3868811" cy="2140398"/>
          </a:xfrm>
        </p:grpSpPr>
        <p:sp>
          <p:nvSpPr>
            <p:cNvPr id="21" name="直线 5">
              <a:extLst>
                <a:ext uri="{FF2B5EF4-FFF2-40B4-BE49-F238E27FC236}">
                  <a16:creationId xmlns:a16="http://schemas.microsoft.com/office/drawing/2014/main" id="{C29FD00D-A4E2-4C21-BF89-7645AF42DAC7}"/>
                </a:ext>
              </a:extLst>
            </p:cNvPr>
            <p:cNvSpPr>
              <a:spLocks noChangeShapeType="1"/>
            </p:cNvSpPr>
            <p:nvPr/>
          </p:nvSpPr>
          <p:spPr bwMode="auto">
            <a:xfrm>
              <a:off x="3203848" y="4504928"/>
              <a:ext cx="0" cy="914400"/>
            </a:xfrm>
            <a:prstGeom prst="line">
              <a:avLst/>
            </a:prstGeom>
            <a:noFill/>
            <a:ln w="57150">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2" name="直线 6">
              <a:extLst>
                <a:ext uri="{FF2B5EF4-FFF2-40B4-BE49-F238E27FC236}">
                  <a16:creationId xmlns:a16="http://schemas.microsoft.com/office/drawing/2014/main" id="{4489FFFD-B406-462D-BBA3-51E0F347885C}"/>
                </a:ext>
              </a:extLst>
            </p:cNvPr>
            <p:cNvSpPr>
              <a:spLocks noChangeShapeType="1"/>
            </p:cNvSpPr>
            <p:nvPr/>
          </p:nvSpPr>
          <p:spPr bwMode="auto">
            <a:xfrm flipV="1">
              <a:off x="3203848" y="4581128"/>
              <a:ext cx="11430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3" name="直线 7">
              <a:extLst>
                <a:ext uri="{FF2B5EF4-FFF2-40B4-BE49-F238E27FC236}">
                  <a16:creationId xmlns:a16="http://schemas.microsoft.com/office/drawing/2014/main" id="{BC0E5416-3C46-4566-9435-E9480B8C6087}"/>
                </a:ext>
              </a:extLst>
            </p:cNvPr>
            <p:cNvSpPr>
              <a:spLocks noChangeShapeType="1"/>
            </p:cNvSpPr>
            <p:nvPr/>
          </p:nvSpPr>
          <p:spPr bwMode="auto">
            <a:xfrm>
              <a:off x="4346848" y="4581128"/>
              <a:ext cx="0" cy="762000"/>
            </a:xfrm>
            <a:prstGeom prst="line">
              <a:avLst/>
            </a:prstGeom>
            <a:noFill/>
            <a:ln w="57150">
              <a:solidFill>
                <a:srgbClr val="0563C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4" name="直线 8">
              <a:extLst>
                <a:ext uri="{FF2B5EF4-FFF2-40B4-BE49-F238E27FC236}">
                  <a16:creationId xmlns:a16="http://schemas.microsoft.com/office/drawing/2014/main" id="{7AE7A98D-A551-4696-8D1C-E3CBD0D6B84D}"/>
                </a:ext>
              </a:extLst>
            </p:cNvPr>
            <p:cNvSpPr>
              <a:spLocks noChangeShapeType="1"/>
            </p:cNvSpPr>
            <p:nvPr/>
          </p:nvSpPr>
          <p:spPr bwMode="auto">
            <a:xfrm flipV="1">
              <a:off x="4346848" y="4504928"/>
              <a:ext cx="11430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5" name="直线 9">
              <a:extLst>
                <a:ext uri="{FF2B5EF4-FFF2-40B4-BE49-F238E27FC236}">
                  <a16:creationId xmlns:a16="http://schemas.microsoft.com/office/drawing/2014/main" id="{C921336B-CDE0-485B-AEE0-B6F152B233C1}"/>
                </a:ext>
              </a:extLst>
            </p:cNvPr>
            <p:cNvSpPr>
              <a:spLocks noChangeShapeType="1"/>
            </p:cNvSpPr>
            <p:nvPr/>
          </p:nvSpPr>
          <p:spPr bwMode="auto">
            <a:xfrm>
              <a:off x="5413648" y="4581128"/>
              <a:ext cx="0" cy="762000"/>
            </a:xfrm>
            <a:prstGeom prst="line">
              <a:avLst/>
            </a:prstGeom>
            <a:noFill/>
            <a:ln w="57150">
              <a:solidFill>
                <a:srgbClr val="5B9BD5"/>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6" name="直线 10">
              <a:extLst>
                <a:ext uri="{FF2B5EF4-FFF2-40B4-BE49-F238E27FC236}">
                  <a16:creationId xmlns:a16="http://schemas.microsoft.com/office/drawing/2014/main" id="{43263D8A-DEF9-4E43-9171-F3BF552F7382}"/>
                </a:ext>
              </a:extLst>
            </p:cNvPr>
            <p:cNvSpPr>
              <a:spLocks noChangeShapeType="1"/>
            </p:cNvSpPr>
            <p:nvPr/>
          </p:nvSpPr>
          <p:spPr bwMode="auto">
            <a:xfrm flipV="1">
              <a:off x="5413648" y="4504928"/>
              <a:ext cx="11430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7" name="直线 11">
              <a:extLst>
                <a:ext uri="{FF2B5EF4-FFF2-40B4-BE49-F238E27FC236}">
                  <a16:creationId xmlns:a16="http://schemas.microsoft.com/office/drawing/2014/main" id="{385A105F-91DB-466C-8D6A-F2F43EE606A2}"/>
                </a:ext>
              </a:extLst>
            </p:cNvPr>
            <p:cNvSpPr>
              <a:spLocks noChangeShapeType="1"/>
            </p:cNvSpPr>
            <p:nvPr/>
          </p:nvSpPr>
          <p:spPr bwMode="auto">
            <a:xfrm>
              <a:off x="6556648" y="4581128"/>
              <a:ext cx="0" cy="1676400"/>
            </a:xfrm>
            <a:prstGeom prst="line">
              <a:avLst/>
            </a:prstGeom>
            <a:noFill/>
            <a:ln w="57150">
              <a:solidFill>
                <a:srgbClr val="44546A"/>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8" name="直线 12">
              <a:extLst>
                <a:ext uri="{FF2B5EF4-FFF2-40B4-BE49-F238E27FC236}">
                  <a16:creationId xmlns:a16="http://schemas.microsoft.com/office/drawing/2014/main" id="{9FBBD3EA-1292-4539-A529-96BB0793B4B8}"/>
                </a:ext>
              </a:extLst>
            </p:cNvPr>
            <p:cNvSpPr>
              <a:spLocks noChangeShapeType="1"/>
            </p:cNvSpPr>
            <p:nvPr/>
          </p:nvSpPr>
          <p:spPr bwMode="auto">
            <a:xfrm flipH="1" flipV="1">
              <a:off x="5413648" y="5419328"/>
              <a:ext cx="10668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29" name="直线 13">
              <a:extLst>
                <a:ext uri="{FF2B5EF4-FFF2-40B4-BE49-F238E27FC236}">
                  <a16:creationId xmlns:a16="http://schemas.microsoft.com/office/drawing/2014/main" id="{B3087E8D-5966-43A8-8A09-8D3BAD0F7026}"/>
                </a:ext>
              </a:extLst>
            </p:cNvPr>
            <p:cNvSpPr>
              <a:spLocks noChangeShapeType="1"/>
            </p:cNvSpPr>
            <p:nvPr/>
          </p:nvSpPr>
          <p:spPr bwMode="auto">
            <a:xfrm flipH="1" flipV="1">
              <a:off x="4270648" y="5343128"/>
              <a:ext cx="10668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30" name="直线 14">
              <a:extLst>
                <a:ext uri="{FF2B5EF4-FFF2-40B4-BE49-F238E27FC236}">
                  <a16:creationId xmlns:a16="http://schemas.microsoft.com/office/drawing/2014/main" id="{1DD3D17F-3AC8-49CD-AA30-E1C426E65E3B}"/>
                </a:ext>
              </a:extLst>
            </p:cNvPr>
            <p:cNvSpPr>
              <a:spLocks noChangeShapeType="1"/>
            </p:cNvSpPr>
            <p:nvPr/>
          </p:nvSpPr>
          <p:spPr bwMode="auto">
            <a:xfrm>
              <a:off x="5413648" y="5419328"/>
              <a:ext cx="0" cy="838200"/>
            </a:xfrm>
            <a:prstGeom prst="line">
              <a:avLst/>
            </a:prstGeom>
            <a:noFill/>
            <a:ln w="57150">
              <a:solidFill>
                <a:srgbClr val="5B9BD5"/>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31" name="直线 15">
              <a:extLst>
                <a:ext uri="{FF2B5EF4-FFF2-40B4-BE49-F238E27FC236}">
                  <a16:creationId xmlns:a16="http://schemas.microsoft.com/office/drawing/2014/main" id="{0A8A69B7-F162-4A10-9163-9AD05CC09622}"/>
                </a:ext>
              </a:extLst>
            </p:cNvPr>
            <p:cNvSpPr>
              <a:spLocks noChangeShapeType="1"/>
            </p:cNvSpPr>
            <p:nvPr/>
          </p:nvSpPr>
          <p:spPr bwMode="auto">
            <a:xfrm>
              <a:off x="4346848" y="5419328"/>
              <a:ext cx="0" cy="838200"/>
            </a:xfrm>
            <a:prstGeom prst="line">
              <a:avLst/>
            </a:prstGeom>
            <a:noFill/>
            <a:ln w="57150">
              <a:solidFill>
                <a:srgbClr val="0563C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32" name="直线 16">
              <a:extLst>
                <a:ext uri="{FF2B5EF4-FFF2-40B4-BE49-F238E27FC236}">
                  <a16:creationId xmlns:a16="http://schemas.microsoft.com/office/drawing/2014/main" id="{47426EE1-9E7C-4EDC-9812-541E886284D4}"/>
                </a:ext>
              </a:extLst>
            </p:cNvPr>
            <p:cNvSpPr>
              <a:spLocks noChangeShapeType="1"/>
            </p:cNvSpPr>
            <p:nvPr/>
          </p:nvSpPr>
          <p:spPr bwMode="auto">
            <a:xfrm>
              <a:off x="3203848" y="5419328"/>
              <a:ext cx="0" cy="838200"/>
            </a:xfrm>
            <a:prstGeom prst="line">
              <a:avLst/>
            </a:prstGeom>
            <a:noFill/>
            <a:ln w="57150">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33" name="直线 17">
              <a:extLst>
                <a:ext uri="{FF2B5EF4-FFF2-40B4-BE49-F238E27FC236}">
                  <a16:creationId xmlns:a16="http://schemas.microsoft.com/office/drawing/2014/main" id="{57BF1653-A564-46E5-AAC4-AE06FCEEA25D}"/>
                </a:ext>
              </a:extLst>
            </p:cNvPr>
            <p:cNvSpPr>
              <a:spLocks noChangeShapeType="1"/>
            </p:cNvSpPr>
            <p:nvPr/>
          </p:nvSpPr>
          <p:spPr bwMode="auto">
            <a:xfrm flipH="1" flipV="1">
              <a:off x="3203848" y="5343128"/>
              <a:ext cx="1066800" cy="838200"/>
            </a:xfrm>
            <a:prstGeom prst="line">
              <a:avLst/>
            </a:prstGeom>
            <a:noFill/>
            <a:ln w="9525">
              <a:solidFill>
                <a:sysClr val="windowText" lastClr="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a:ea typeface="微软雅黑"/>
              </a:endParaRPr>
            </a:p>
          </p:txBody>
        </p:sp>
        <p:sp>
          <p:nvSpPr>
            <p:cNvPr id="34" name="矩形 33">
              <a:extLst>
                <a:ext uri="{FF2B5EF4-FFF2-40B4-BE49-F238E27FC236}">
                  <a16:creationId xmlns:a16="http://schemas.microsoft.com/office/drawing/2014/main" id="{E0992B0B-C898-4C10-B0E2-ECC692A1B345}"/>
                </a:ext>
              </a:extLst>
            </p:cNvPr>
            <p:cNvSpPr>
              <a:spLocks noChangeArrowheads="1"/>
            </p:cNvSpPr>
            <p:nvPr/>
          </p:nvSpPr>
          <p:spPr bwMode="auto">
            <a:xfrm>
              <a:off x="2870473" y="6257528"/>
              <a:ext cx="386881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20000"/>
                </a:lnSpc>
                <a:spcBef>
                  <a:spcPct val="20000"/>
                </a:spcBef>
                <a:spcAft>
                  <a:spcPts val="0"/>
                </a:spcAft>
                <a:buClr>
                  <a:srgbClr val="954F72"/>
                </a:buClr>
                <a:buSzPct val="90000"/>
                <a:buFont typeface="Wingdings" panose="05000000000000000000" pitchFamily="2" charset="2"/>
                <a:buNone/>
                <a:tabLst/>
                <a:defRPr/>
              </a:pPr>
              <a:r>
                <a:rPr kumimoji="0" lang="zh-CN" altLang="en-US" sz="16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主程序              </a:t>
              </a:r>
              <a:r>
                <a:rPr kumimoji="0" lang="en-US" altLang="zh-CN" sz="16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A                   B                   C</a:t>
              </a:r>
            </a:p>
          </p:txBody>
        </p:sp>
      </p:grpSp>
    </p:spTree>
    <p:extLst>
      <p:ext uri="{BB962C8B-B14F-4D97-AF65-F5344CB8AC3E}">
        <p14:creationId xmlns:p14="http://schemas.microsoft.com/office/powerpoint/2010/main" val="309254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3"/>
          <p:cNvGrpSpPr>
            <a:grpSpLocks/>
          </p:cNvGrpSpPr>
          <p:nvPr/>
        </p:nvGrpSpPr>
        <p:grpSpPr bwMode="auto">
          <a:xfrm>
            <a:off x="1865313" y="965200"/>
            <a:ext cx="4146550" cy="2324100"/>
            <a:chOff x="551" y="717"/>
            <a:chExt cx="1711" cy="1098"/>
          </a:xfrm>
        </p:grpSpPr>
        <p:sp>
          <p:nvSpPr>
            <p:cNvPr id="53303" name="AutoShape 4"/>
            <p:cNvSpPr>
              <a:spLocks noChangeArrowheads="1"/>
            </p:cNvSpPr>
            <p:nvPr/>
          </p:nvSpPr>
          <p:spPr bwMode="auto">
            <a:xfrm>
              <a:off x="1490" y="1514"/>
              <a:ext cx="717" cy="263"/>
            </a:xfrm>
            <a:prstGeom prst="leftRightArrow">
              <a:avLst>
                <a:gd name="adj1" fmla="val 50000"/>
                <a:gd name="adj2" fmla="val 54525"/>
              </a:avLst>
            </a:prstGeom>
            <a:solidFill>
              <a:srgbClr val="FED6D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04" name="Rectangle 5"/>
            <p:cNvSpPr>
              <a:spLocks noChangeArrowheads="1"/>
            </p:cNvSpPr>
            <p:nvPr/>
          </p:nvSpPr>
          <p:spPr bwMode="auto">
            <a:xfrm>
              <a:off x="1003" y="874"/>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05" name="Rectangle 6"/>
            <p:cNvSpPr>
              <a:spLocks noChangeArrowheads="1"/>
            </p:cNvSpPr>
            <p:nvPr/>
          </p:nvSpPr>
          <p:spPr bwMode="auto">
            <a:xfrm>
              <a:off x="1003" y="949"/>
              <a:ext cx="338" cy="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06" name="Rectangle 7"/>
            <p:cNvSpPr>
              <a:spLocks noChangeArrowheads="1"/>
            </p:cNvSpPr>
            <p:nvPr/>
          </p:nvSpPr>
          <p:spPr bwMode="auto">
            <a:xfrm>
              <a:off x="1003" y="102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07" name="Rectangle 8"/>
            <p:cNvSpPr>
              <a:spLocks noChangeArrowheads="1"/>
            </p:cNvSpPr>
            <p:nvPr/>
          </p:nvSpPr>
          <p:spPr bwMode="auto">
            <a:xfrm>
              <a:off x="1003" y="1100"/>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lnSpc>
                  <a:spcPct val="90000"/>
                </a:lnSpc>
              </a:pPr>
              <a:r>
                <a:rPr lang="en-US" altLang="zh-CN" sz="1400" b="1">
                  <a:latin typeface="Helvetica" panose="020B0604020202020204" pitchFamily="34" charset="0"/>
                  <a:ea typeface="宋体" panose="02010600030101010101" pitchFamily="2" charset="-122"/>
                </a:rPr>
                <a:t>y</a:t>
              </a:r>
              <a:endParaRPr lang="en-US" altLang="zh-CN" sz="1000" b="1">
                <a:latin typeface="Helvetica" panose="020B0604020202020204" pitchFamily="34" charset="0"/>
                <a:ea typeface="宋体" panose="02010600030101010101" pitchFamily="2" charset="-122"/>
              </a:endParaRPr>
            </a:p>
          </p:txBody>
        </p:sp>
        <p:sp>
          <p:nvSpPr>
            <p:cNvPr id="53308" name="Rectangle 9"/>
            <p:cNvSpPr>
              <a:spLocks noChangeArrowheads="1"/>
            </p:cNvSpPr>
            <p:nvPr/>
          </p:nvSpPr>
          <p:spPr bwMode="auto">
            <a:xfrm>
              <a:off x="1003" y="117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09" name="AutoShape 10"/>
            <p:cNvSpPr>
              <a:spLocks noChangeArrowheads="1"/>
            </p:cNvSpPr>
            <p:nvPr/>
          </p:nvSpPr>
          <p:spPr bwMode="auto">
            <a:xfrm>
              <a:off x="1385" y="874"/>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10" name="AutoShape 11"/>
            <p:cNvSpPr>
              <a:spLocks noChangeArrowheads="1"/>
            </p:cNvSpPr>
            <p:nvPr/>
          </p:nvSpPr>
          <p:spPr bwMode="auto">
            <a:xfrm flipH="1">
              <a:off x="1341" y="1062"/>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11" name="Rectangle 12"/>
            <p:cNvSpPr>
              <a:spLocks noChangeArrowheads="1"/>
            </p:cNvSpPr>
            <p:nvPr/>
          </p:nvSpPr>
          <p:spPr bwMode="auto">
            <a:xfrm>
              <a:off x="1605" y="799"/>
              <a:ext cx="263" cy="5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Helvetica" panose="020B0604020202020204" pitchFamily="34" charset="0"/>
                  <a:ea typeface="宋体" panose="02010600030101010101" pitchFamily="2" charset="-122"/>
                </a:rPr>
                <a:t>ALU</a:t>
              </a:r>
            </a:p>
          </p:txBody>
        </p:sp>
        <p:sp>
          <p:nvSpPr>
            <p:cNvPr id="53312" name="Text Box 13"/>
            <p:cNvSpPr txBox="1">
              <a:spLocks noChangeArrowheads="1"/>
            </p:cNvSpPr>
            <p:nvPr/>
          </p:nvSpPr>
          <p:spPr bwMode="auto">
            <a:xfrm>
              <a:off x="964" y="717"/>
              <a:ext cx="435" cy="1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latin typeface="微软雅黑" panose="020B0503020204020204" pitchFamily="34" charset="-122"/>
                  <a:ea typeface="微软雅黑" panose="020B0503020204020204" pitchFamily="34" charset="-122"/>
                </a:rPr>
                <a:t>寄存器组</a:t>
              </a:r>
            </a:p>
          </p:txBody>
        </p:sp>
        <p:sp>
          <p:nvSpPr>
            <p:cNvPr id="53313" name="AutoShape 14"/>
            <p:cNvSpPr>
              <a:spLocks noChangeArrowheads="1"/>
            </p:cNvSpPr>
            <p:nvPr/>
          </p:nvSpPr>
          <p:spPr bwMode="auto">
            <a:xfrm>
              <a:off x="1040" y="1281"/>
              <a:ext cx="301" cy="226"/>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314" name="Rectangle 15"/>
            <p:cNvSpPr>
              <a:spLocks noChangeArrowheads="1"/>
            </p:cNvSpPr>
            <p:nvPr/>
          </p:nvSpPr>
          <p:spPr bwMode="auto">
            <a:xfrm>
              <a:off x="551" y="1530"/>
              <a:ext cx="925"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微软雅黑" panose="020B0503020204020204" pitchFamily="34" charset="-122"/>
                  <a:ea typeface="微软雅黑" panose="020B0503020204020204" pitchFamily="34" charset="-122"/>
                </a:rPr>
                <a:t>CPU</a:t>
              </a:r>
              <a:r>
                <a:rPr lang="zh-CN" altLang="en-US" sz="1700" b="1">
                  <a:latin typeface="微软雅黑" panose="020B0503020204020204" pitchFamily="34" charset="-122"/>
                  <a:ea typeface="微软雅黑" panose="020B0503020204020204" pitchFamily="34" charset="-122"/>
                </a:rPr>
                <a:t>总线接口</a:t>
              </a:r>
            </a:p>
          </p:txBody>
        </p:sp>
        <p:sp>
          <p:nvSpPr>
            <p:cNvPr id="53315" name="Text Box 16"/>
            <p:cNvSpPr txBox="1">
              <a:spLocks noChangeArrowheads="1"/>
            </p:cNvSpPr>
            <p:nvPr/>
          </p:nvSpPr>
          <p:spPr bwMode="auto">
            <a:xfrm>
              <a:off x="800" y="1068"/>
              <a:ext cx="249" cy="1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r>
                <a:rPr lang="en-US" altLang="zh-CN" sz="1700" b="1">
                  <a:latin typeface="Courier New" panose="02070309020205020404" pitchFamily="49" charset="0"/>
                  <a:ea typeface="宋体" panose="02010600030101010101" pitchFamily="2" charset="-122"/>
                </a:rPr>
                <a:t>R6</a:t>
              </a:r>
              <a:endParaRPr lang="zh-CN" altLang="en-US" sz="1700" b="1">
                <a:latin typeface="Helvetica" panose="020B0604020202020204" pitchFamily="34" charset="0"/>
                <a:ea typeface="宋体" panose="02010600030101010101" pitchFamily="2" charset="-122"/>
              </a:endParaRPr>
            </a:p>
          </p:txBody>
        </p:sp>
        <p:sp>
          <p:nvSpPr>
            <p:cNvPr id="53316" name="Text Box 17"/>
            <p:cNvSpPr txBox="1">
              <a:spLocks noChangeArrowheads="1"/>
            </p:cNvSpPr>
            <p:nvPr/>
          </p:nvSpPr>
          <p:spPr bwMode="auto">
            <a:xfrm>
              <a:off x="1425" y="1566"/>
              <a:ext cx="837"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微软雅黑" panose="020B0503020204020204" pitchFamily="34" charset="-122"/>
                  <a:ea typeface="微软雅黑" panose="020B0503020204020204" pitchFamily="34" charset="-122"/>
                </a:rPr>
                <a:t>CPU(</a:t>
              </a:r>
              <a:r>
                <a:rPr lang="zh-CN" altLang="en-US" sz="1700" b="1">
                  <a:latin typeface="微软雅黑" panose="020B0503020204020204" pitchFamily="34" charset="-122"/>
                  <a:ea typeface="微软雅黑" panose="020B0503020204020204" pitchFamily="34" charset="-122"/>
                </a:rPr>
                <a:t>前端</a:t>
              </a:r>
              <a:r>
                <a:rPr lang="en-US" altLang="zh-CN" sz="1700" b="1">
                  <a:latin typeface="微软雅黑" panose="020B0503020204020204" pitchFamily="34" charset="-122"/>
                  <a:ea typeface="微软雅黑" panose="020B0503020204020204" pitchFamily="34" charset="-122"/>
                </a:rPr>
                <a:t>)</a:t>
              </a:r>
              <a:r>
                <a:rPr lang="zh-CN" altLang="en-US" sz="1700" b="1">
                  <a:latin typeface="微软雅黑" panose="020B0503020204020204" pitchFamily="34" charset="-122"/>
                  <a:ea typeface="微软雅黑" panose="020B0503020204020204" pitchFamily="34" charset="-122"/>
                </a:rPr>
                <a:t>总线</a:t>
              </a:r>
            </a:p>
          </p:txBody>
        </p:sp>
      </p:grpSp>
      <p:grpSp>
        <p:nvGrpSpPr>
          <p:cNvPr id="558098" name="Group 18"/>
          <p:cNvGrpSpPr>
            <a:grpSpLocks/>
          </p:cNvGrpSpPr>
          <p:nvPr/>
        </p:nvGrpSpPr>
        <p:grpSpPr bwMode="auto">
          <a:xfrm>
            <a:off x="1968500" y="3228976"/>
            <a:ext cx="8375046" cy="1616075"/>
            <a:chOff x="423" y="1835"/>
            <a:chExt cx="3774" cy="769"/>
          </a:xfrm>
        </p:grpSpPr>
        <p:sp>
          <p:nvSpPr>
            <p:cNvPr id="53286" name="AutoShape 19"/>
            <p:cNvSpPr>
              <a:spLocks noChangeArrowheads="1"/>
            </p:cNvSpPr>
            <p:nvPr/>
          </p:nvSpPr>
          <p:spPr bwMode="auto">
            <a:xfrm>
              <a:off x="2305" y="1835"/>
              <a:ext cx="244" cy="339"/>
            </a:xfrm>
            <a:prstGeom prst="upArrow">
              <a:avLst>
                <a:gd name="adj1" fmla="val 36667"/>
                <a:gd name="adj2" fmla="val 45025"/>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87" name="AutoShape 20"/>
            <p:cNvSpPr>
              <a:spLocks noChangeArrowheads="1"/>
            </p:cNvSpPr>
            <p:nvPr/>
          </p:nvSpPr>
          <p:spPr bwMode="auto">
            <a:xfrm flipV="1">
              <a:off x="2850"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88" name="AutoShape 21"/>
            <p:cNvSpPr>
              <a:spLocks noChangeArrowheads="1"/>
            </p:cNvSpPr>
            <p:nvPr/>
          </p:nvSpPr>
          <p:spPr bwMode="auto">
            <a:xfrm flipV="1">
              <a:off x="1699"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89" name="AutoShape 22"/>
            <p:cNvSpPr>
              <a:spLocks noChangeArrowheads="1"/>
            </p:cNvSpPr>
            <p:nvPr/>
          </p:nvSpPr>
          <p:spPr bwMode="auto">
            <a:xfrm flipV="1">
              <a:off x="871"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0" name="AutoShape 23"/>
            <p:cNvSpPr>
              <a:spLocks noChangeArrowheads="1"/>
            </p:cNvSpPr>
            <p:nvPr/>
          </p:nvSpPr>
          <p:spPr bwMode="auto">
            <a:xfrm>
              <a:off x="423" y="2063"/>
              <a:ext cx="3774" cy="266"/>
            </a:xfrm>
            <a:prstGeom prst="leftRightArrow">
              <a:avLst>
                <a:gd name="adj1" fmla="val 48611"/>
                <a:gd name="adj2" fmla="val 69808"/>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1" name="Rectangle 24"/>
            <p:cNvSpPr>
              <a:spLocks noChangeArrowheads="1"/>
            </p:cNvSpPr>
            <p:nvPr/>
          </p:nvSpPr>
          <p:spPr bwMode="auto">
            <a:xfrm>
              <a:off x="955" y="2176"/>
              <a:ext cx="82"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2" name="Rectangle 25"/>
            <p:cNvSpPr>
              <a:spLocks noChangeArrowheads="1"/>
            </p:cNvSpPr>
            <p:nvPr/>
          </p:nvSpPr>
          <p:spPr bwMode="auto">
            <a:xfrm>
              <a:off x="1783" y="2171"/>
              <a:ext cx="82" cy="76"/>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3" name="Rectangle 26"/>
            <p:cNvSpPr>
              <a:spLocks noChangeArrowheads="1"/>
            </p:cNvSpPr>
            <p:nvPr/>
          </p:nvSpPr>
          <p:spPr bwMode="auto">
            <a:xfrm>
              <a:off x="2935" y="2167"/>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4" name="Text Box 27"/>
            <p:cNvSpPr txBox="1">
              <a:spLocks noChangeArrowheads="1"/>
            </p:cNvSpPr>
            <p:nvPr/>
          </p:nvSpPr>
          <p:spPr bwMode="auto">
            <a:xfrm>
              <a:off x="1402" y="2115"/>
              <a:ext cx="437"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Helvetica" panose="020B0604020202020204" pitchFamily="34" charset="0"/>
                  <a:ea typeface="宋体" panose="02010600030101010101" pitchFamily="2" charset="-122"/>
                </a:rPr>
                <a:t>I/O </a:t>
              </a:r>
              <a:r>
                <a:rPr lang="zh-CN" altLang="en-US" sz="1700" b="1">
                  <a:latin typeface="微软雅黑" panose="020B0503020204020204" pitchFamily="34" charset="-122"/>
                  <a:ea typeface="微软雅黑" panose="020B0503020204020204" pitchFamily="34" charset="-122"/>
                </a:rPr>
                <a:t>总线</a:t>
              </a:r>
            </a:p>
          </p:txBody>
        </p:sp>
        <p:sp>
          <p:nvSpPr>
            <p:cNvPr id="53295" name="Rectangle 28"/>
            <p:cNvSpPr>
              <a:spLocks noChangeArrowheads="1"/>
            </p:cNvSpPr>
            <p:nvPr/>
          </p:nvSpPr>
          <p:spPr bwMode="auto">
            <a:xfrm>
              <a:off x="2387" y="2136"/>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6" name="Rectangle 29"/>
            <p:cNvSpPr>
              <a:spLocks noChangeArrowheads="1"/>
            </p:cNvSpPr>
            <p:nvPr/>
          </p:nvSpPr>
          <p:spPr bwMode="auto">
            <a:xfrm>
              <a:off x="3476"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7" name="Rectangle 30"/>
            <p:cNvSpPr>
              <a:spLocks noChangeArrowheads="1"/>
            </p:cNvSpPr>
            <p:nvPr/>
          </p:nvSpPr>
          <p:spPr bwMode="auto">
            <a:xfrm>
              <a:off x="3626"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8" name="Rectangle 31"/>
            <p:cNvSpPr>
              <a:spLocks noChangeArrowheads="1"/>
            </p:cNvSpPr>
            <p:nvPr/>
          </p:nvSpPr>
          <p:spPr bwMode="auto">
            <a:xfrm>
              <a:off x="3777"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99" name="Text Box 32"/>
            <p:cNvSpPr txBox="1">
              <a:spLocks noChangeArrowheads="1"/>
            </p:cNvSpPr>
            <p:nvPr/>
          </p:nvSpPr>
          <p:spPr bwMode="auto">
            <a:xfrm>
              <a:off x="3426" y="2312"/>
              <a:ext cx="577" cy="2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latin typeface="微软雅黑" panose="020B0503020204020204" pitchFamily="34" charset="-122"/>
                  <a:ea typeface="微软雅黑" panose="020B0503020204020204" pitchFamily="34" charset="-122"/>
                </a:rPr>
                <a:t>主板扩展槽</a:t>
              </a:r>
            </a:p>
            <a:p>
              <a:pPr algn="ctr"/>
              <a:r>
                <a:rPr lang="en-US" altLang="zh-CN" sz="1700" b="1" dirty="0">
                  <a:latin typeface="微软雅黑" panose="020B0503020204020204" pitchFamily="34" charset="-122"/>
                  <a:ea typeface="微软雅黑" panose="020B0503020204020204" pitchFamily="34" charset="-122"/>
                </a:rPr>
                <a:t>PCI</a:t>
              </a:r>
              <a:r>
                <a:rPr lang="zh-CN" altLang="en-US" sz="1700" b="1" dirty="0">
                  <a:latin typeface="微软雅黑" panose="020B0503020204020204" pitchFamily="34" charset="-122"/>
                  <a:ea typeface="微软雅黑" panose="020B0503020204020204" pitchFamily="34" charset="-122"/>
                </a:rPr>
                <a:t>接口</a:t>
              </a:r>
            </a:p>
          </p:txBody>
        </p:sp>
        <p:sp>
          <p:nvSpPr>
            <p:cNvPr id="53300" name="Rectangle 33"/>
            <p:cNvSpPr>
              <a:spLocks noChangeArrowheads="1"/>
            </p:cNvSpPr>
            <p:nvPr/>
          </p:nvSpPr>
          <p:spPr bwMode="auto">
            <a:xfrm>
              <a:off x="2205" y="2050"/>
              <a:ext cx="449"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endParaRPr lang="zh-CN" altLang="en-US" sz="1700" b="1">
                <a:latin typeface="Helvetica" panose="020B0604020202020204" pitchFamily="34" charset="0"/>
                <a:ea typeface="宋体" panose="02010600030101010101" pitchFamily="2" charset="-122"/>
              </a:endParaRPr>
            </a:p>
          </p:txBody>
        </p:sp>
        <p:sp>
          <p:nvSpPr>
            <p:cNvPr id="53301" name="Text Box 34"/>
            <p:cNvSpPr txBox="1">
              <a:spLocks noChangeArrowheads="1"/>
            </p:cNvSpPr>
            <p:nvPr/>
          </p:nvSpPr>
          <p:spPr bwMode="auto">
            <a:xfrm>
              <a:off x="2194" y="2089"/>
              <a:ext cx="476"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latin typeface="微软雅黑" panose="020B0503020204020204" pitchFamily="34" charset="-122"/>
                  <a:ea typeface="微软雅黑" panose="020B0503020204020204" pitchFamily="34" charset="-122"/>
                </a:rPr>
                <a:t>南桥芯片</a:t>
              </a:r>
            </a:p>
          </p:txBody>
        </p:sp>
        <p:sp>
          <p:nvSpPr>
            <p:cNvPr id="53302" name="Text Box 35"/>
            <p:cNvSpPr txBox="1">
              <a:spLocks noChangeArrowheads="1"/>
            </p:cNvSpPr>
            <p:nvPr/>
          </p:nvSpPr>
          <p:spPr bwMode="auto">
            <a:xfrm>
              <a:off x="2810" y="2115"/>
              <a:ext cx="468"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微软雅黑" panose="020B0503020204020204" pitchFamily="34" charset="-122"/>
                  <a:ea typeface="微软雅黑" panose="020B0503020204020204" pitchFamily="34" charset="-122"/>
                </a:rPr>
                <a:t>I/O </a:t>
              </a:r>
              <a:r>
                <a:rPr lang="zh-CN" altLang="en-US" sz="1700" b="1">
                  <a:latin typeface="微软雅黑" panose="020B0503020204020204" pitchFamily="34" charset="-122"/>
                  <a:ea typeface="微软雅黑" panose="020B0503020204020204" pitchFamily="34" charset="-122"/>
                </a:rPr>
                <a:t>总线</a:t>
              </a:r>
            </a:p>
          </p:txBody>
        </p:sp>
      </p:grpSp>
      <p:grpSp>
        <p:nvGrpSpPr>
          <p:cNvPr id="558116" name="Group 36"/>
          <p:cNvGrpSpPr>
            <a:grpSpLocks/>
          </p:cNvGrpSpPr>
          <p:nvPr/>
        </p:nvGrpSpPr>
        <p:grpSpPr bwMode="auto">
          <a:xfrm>
            <a:off x="2567281" y="4714875"/>
            <a:ext cx="7970250" cy="1081088"/>
            <a:chOff x="606" y="2547"/>
            <a:chExt cx="3583" cy="534"/>
          </a:xfrm>
        </p:grpSpPr>
        <p:sp>
          <p:nvSpPr>
            <p:cNvPr id="53267" name="Rectangle 37"/>
            <p:cNvSpPr>
              <a:spLocks noChangeArrowheads="1"/>
            </p:cNvSpPr>
            <p:nvPr/>
          </p:nvSpPr>
          <p:spPr bwMode="auto">
            <a:xfrm>
              <a:off x="2684" y="2547"/>
              <a:ext cx="557"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latin typeface="微软雅黑" panose="020B0503020204020204" pitchFamily="34" charset="-122"/>
                  <a:ea typeface="微软雅黑" panose="020B0503020204020204" pitchFamily="34" charset="-122"/>
                </a:rPr>
                <a:t>磁盘控制器</a:t>
              </a:r>
            </a:p>
          </p:txBody>
        </p:sp>
        <p:sp>
          <p:nvSpPr>
            <p:cNvPr id="53268" name="Rectangle 38"/>
            <p:cNvSpPr>
              <a:spLocks noChangeArrowheads="1"/>
            </p:cNvSpPr>
            <p:nvPr/>
          </p:nvSpPr>
          <p:spPr bwMode="auto">
            <a:xfrm>
              <a:off x="1492" y="2547"/>
              <a:ext cx="640"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latin typeface="微软雅黑" panose="020B0503020204020204" pitchFamily="34" charset="-122"/>
                  <a:ea typeface="微软雅黑" panose="020B0503020204020204" pitchFamily="34" charset="-122"/>
                </a:rPr>
                <a:t>以太网卡</a:t>
              </a:r>
            </a:p>
          </p:txBody>
        </p:sp>
        <p:sp>
          <p:nvSpPr>
            <p:cNvPr id="53269" name="Rectangle 39"/>
            <p:cNvSpPr>
              <a:spLocks noChangeArrowheads="1"/>
            </p:cNvSpPr>
            <p:nvPr/>
          </p:nvSpPr>
          <p:spPr bwMode="auto">
            <a:xfrm>
              <a:off x="658" y="2547"/>
              <a:ext cx="652"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Helvetica" panose="020B0604020202020204" pitchFamily="34" charset="0"/>
                  <a:ea typeface="宋体" panose="02010600030101010101" pitchFamily="2" charset="-122"/>
                </a:rPr>
                <a:t>USB</a:t>
              </a:r>
            </a:p>
            <a:p>
              <a:pPr algn="ctr"/>
              <a:r>
                <a:rPr lang="zh-CN" altLang="en-US" sz="1700" b="1">
                  <a:latin typeface="微软雅黑" panose="020B0503020204020204" pitchFamily="34" charset="-122"/>
                  <a:ea typeface="微软雅黑" panose="020B0503020204020204" pitchFamily="34" charset="-122"/>
                </a:rPr>
                <a:t>控制器和接口</a:t>
              </a:r>
            </a:p>
          </p:txBody>
        </p:sp>
        <p:grpSp>
          <p:nvGrpSpPr>
            <p:cNvPr id="53270" name="Group 40"/>
            <p:cNvGrpSpPr>
              <a:grpSpLocks/>
            </p:cNvGrpSpPr>
            <p:nvPr/>
          </p:nvGrpSpPr>
          <p:grpSpPr bwMode="auto">
            <a:xfrm>
              <a:off x="814" y="2813"/>
              <a:ext cx="377" cy="89"/>
              <a:chOff x="1039" y="3588"/>
              <a:chExt cx="480" cy="192"/>
            </a:xfrm>
          </p:grpSpPr>
          <p:sp>
            <p:nvSpPr>
              <p:cNvPr id="53284" name="Line 41"/>
              <p:cNvSpPr>
                <a:spLocks noChangeShapeType="1"/>
              </p:cNvSpPr>
              <p:nvPr/>
            </p:nvSpPr>
            <p:spPr bwMode="auto">
              <a:xfrm>
                <a:off x="103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5" name="Line 42"/>
              <p:cNvSpPr>
                <a:spLocks noChangeShapeType="1"/>
              </p:cNvSpPr>
              <p:nvPr/>
            </p:nvSpPr>
            <p:spPr bwMode="auto">
              <a:xfrm>
                <a:off x="151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71" name="Text Box 43"/>
            <p:cNvSpPr txBox="1">
              <a:spLocks noChangeArrowheads="1"/>
            </p:cNvSpPr>
            <p:nvPr/>
          </p:nvSpPr>
          <p:spPr bwMode="auto">
            <a:xfrm>
              <a:off x="606" y="2897"/>
              <a:ext cx="376"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solidFill>
                    <a:srgbClr val="D1390F"/>
                  </a:solidFill>
                  <a:latin typeface="微软雅黑" panose="020B0503020204020204" pitchFamily="34" charset="-122"/>
                  <a:ea typeface="微软雅黑" panose="020B0503020204020204" pitchFamily="34" charset="-122"/>
                </a:rPr>
                <a:t>鼠标器</a:t>
              </a:r>
            </a:p>
          </p:txBody>
        </p:sp>
        <p:sp>
          <p:nvSpPr>
            <p:cNvPr id="53272" name="Text Box 44"/>
            <p:cNvSpPr txBox="1">
              <a:spLocks noChangeArrowheads="1"/>
            </p:cNvSpPr>
            <p:nvPr/>
          </p:nvSpPr>
          <p:spPr bwMode="auto">
            <a:xfrm>
              <a:off x="1052" y="2897"/>
              <a:ext cx="278"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solidFill>
                    <a:srgbClr val="D1390F"/>
                  </a:solidFill>
                  <a:latin typeface="微软雅黑" panose="020B0503020204020204" pitchFamily="34" charset="-122"/>
                  <a:ea typeface="微软雅黑" panose="020B0503020204020204" pitchFamily="34" charset="-122"/>
                </a:rPr>
                <a:t>键盘</a:t>
              </a:r>
            </a:p>
          </p:txBody>
        </p:sp>
        <p:sp>
          <p:nvSpPr>
            <p:cNvPr id="53273" name="Line 45"/>
            <p:cNvSpPr>
              <a:spLocks noChangeShapeType="1"/>
            </p:cNvSpPr>
            <p:nvPr/>
          </p:nvSpPr>
          <p:spPr bwMode="auto">
            <a:xfrm>
              <a:off x="1830" y="2813"/>
              <a:ext cx="1" cy="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4" name="Text Box 46"/>
            <p:cNvSpPr txBox="1">
              <a:spLocks noChangeArrowheads="1"/>
            </p:cNvSpPr>
            <p:nvPr/>
          </p:nvSpPr>
          <p:spPr bwMode="auto">
            <a:xfrm>
              <a:off x="1679" y="2896"/>
              <a:ext cx="304"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solidFill>
                    <a:srgbClr val="D1390F"/>
                  </a:solidFill>
                  <a:latin typeface="微软雅黑" panose="020B0503020204020204" pitchFamily="34" charset="-122"/>
                  <a:ea typeface="微软雅黑" panose="020B0503020204020204" pitchFamily="34" charset="-122"/>
                </a:rPr>
                <a:t>网线</a:t>
              </a:r>
            </a:p>
          </p:txBody>
        </p:sp>
        <p:sp>
          <p:nvSpPr>
            <p:cNvPr id="53275" name="Line 47"/>
            <p:cNvSpPr>
              <a:spLocks noChangeShapeType="1"/>
            </p:cNvSpPr>
            <p:nvPr/>
          </p:nvSpPr>
          <p:spPr bwMode="auto">
            <a:xfrm rot="10800000">
              <a:off x="3130"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AutoShape 48"/>
            <p:cNvSpPr>
              <a:spLocks noChangeArrowheads="1"/>
            </p:cNvSpPr>
            <p:nvPr/>
          </p:nvSpPr>
          <p:spPr bwMode="auto">
            <a:xfrm>
              <a:off x="2988"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solidFill>
                    <a:srgbClr val="D1390F"/>
                  </a:solidFill>
                  <a:latin typeface="微软雅黑" panose="020B0503020204020204" pitchFamily="34" charset="-122"/>
                  <a:ea typeface="微软雅黑" panose="020B0503020204020204" pitchFamily="34" charset="-122"/>
                </a:rPr>
                <a:t>disk</a:t>
              </a:r>
            </a:p>
          </p:txBody>
        </p:sp>
        <p:sp>
          <p:nvSpPr>
            <p:cNvPr id="53277" name="Text Box 49"/>
            <p:cNvSpPr txBox="1">
              <a:spLocks noChangeArrowheads="1"/>
            </p:cNvSpPr>
            <p:nvPr/>
          </p:nvSpPr>
          <p:spPr bwMode="auto">
            <a:xfrm>
              <a:off x="3324" y="2662"/>
              <a:ext cx="293"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r>
                <a:rPr lang="zh-CN" altLang="en-US" sz="1700" b="1">
                  <a:solidFill>
                    <a:srgbClr val="D1390F"/>
                  </a:solidFill>
                  <a:latin typeface="微软雅黑" panose="020B0503020204020204" pitchFamily="34" charset="-122"/>
                  <a:ea typeface="微软雅黑" panose="020B0503020204020204" pitchFamily="34" charset="-122"/>
                </a:rPr>
                <a:t>声卡</a:t>
              </a:r>
            </a:p>
          </p:txBody>
        </p:sp>
        <p:sp>
          <p:nvSpPr>
            <p:cNvPr id="53278" name="Text Box 50"/>
            <p:cNvSpPr txBox="1">
              <a:spLocks noChangeArrowheads="1"/>
            </p:cNvSpPr>
            <p:nvPr/>
          </p:nvSpPr>
          <p:spPr bwMode="auto">
            <a:xfrm>
              <a:off x="3617" y="2662"/>
              <a:ext cx="572"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smtClean="0">
                  <a:solidFill>
                    <a:srgbClr val="D1390F"/>
                  </a:solidFill>
                  <a:latin typeface="微软雅黑" panose="020B0503020204020204" pitchFamily="34" charset="-122"/>
                  <a:ea typeface="微软雅黑" panose="020B0503020204020204" pitchFamily="34" charset="-122"/>
                </a:rPr>
                <a:t>视频采集卡</a:t>
              </a:r>
              <a:endParaRPr lang="zh-CN" altLang="en-US" sz="1700" b="1" dirty="0">
                <a:solidFill>
                  <a:srgbClr val="D1390F"/>
                </a:solidFill>
                <a:latin typeface="微软雅黑" panose="020B0503020204020204" pitchFamily="34" charset="-122"/>
                <a:ea typeface="微软雅黑" panose="020B0503020204020204" pitchFamily="34" charset="-122"/>
              </a:endParaRPr>
            </a:p>
          </p:txBody>
        </p:sp>
        <p:grpSp>
          <p:nvGrpSpPr>
            <p:cNvPr id="53279" name="Group 51"/>
            <p:cNvGrpSpPr>
              <a:grpSpLocks/>
            </p:cNvGrpSpPr>
            <p:nvPr/>
          </p:nvGrpSpPr>
          <p:grpSpPr bwMode="auto">
            <a:xfrm>
              <a:off x="3510" y="2582"/>
              <a:ext cx="259" cy="106"/>
              <a:chOff x="1039" y="3588"/>
              <a:chExt cx="480" cy="192"/>
            </a:xfrm>
          </p:grpSpPr>
          <p:sp>
            <p:nvSpPr>
              <p:cNvPr id="53282" name="Line 52"/>
              <p:cNvSpPr>
                <a:spLocks noChangeShapeType="1"/>
              </p:cNvSpPr>
              <p:nvPr/>
            </p:nvSpPr>
            <p:spPr bwMode="auto">
              <a:xfrm>
                <a:off x="103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3" name="Line 53"/>
              <p:cNvSpPr>
                <a:spLocks noChangeShapeType="1"/>
              </p:cNvSpPr>
              <p:nvPr/>
            </p:nvSpPr>
            <p:spPr bwMode="auto">
              <a:xfrm>
                <a:off x="151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80" name="Line 54"/>
            <p:cNvSpPr>
              <a:spLocks noChangeShapeType="1"/>
            </p:cNvSpPr>
            <p:nvPr/>
          </p:nvSpPr>
          <p:spPr bwMode="auto">
            <a:xfrm rot="10800000">
              <a:off x="2792"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1" name="AutoShape 55"/>
            <p:cNvSpPr>
              <a:spLocks noChangeArrowheads="1"/>
            </p:cNvSpPr>
            <p:nvPr/>
          </p:nvSpPr>
          <p:spPr bwMode="auto">
            <a:xfrm>
              <a:off x="2650"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solidFill>
                    <a:srgbClr val="D1390F"/>
                  </a:solidFill>
                  <a:latin typeface="微软雅黑" panose="020B0503020204020204" pitchFamily="34" charset="-122"/>
                  <a:ea typeface="微软雅黑" panose="020B0503020204020204" pitchFamily="34" charset="-122"/>
                </a:rPr>
                <a:t>光驱</a:t>
              </a:r>
            </a:p>
          </p:txBody>
        </p:sp>
      </p:grpSp>
      <p:grpSp>
        <p:nvGrpSpPr>
          <p:cNvPr id="558136" name="Group 56"/>
          <p:cNvGrpSpPr>
            <a:grpSpLocks/>
          </p:cNvGrpSpPr>
          <p:nvPr/>
        </p:nvGrpSpPr>
        <p:grpSpPr bwMode="auto">
          <a:xfrm>
            <a:off x="5822950" y="1792288"/>
            <a:ext cx="4299724" cy="1592262"/>
            <a:chOff x="2187" y="1104"/>
            <a:chExt cx="1821" cy="786"/>
          </a:xfrm>
        </p:grpSpPr>
        <p:sp>
          <p:nvSpPr>
            <p:cNvPr id="53255" name="AutoShape 57"/>
            <p:cNvSpPr>
              <a:spLocks noChangeArrowheads="1"/>
            </p:cNvSpPr>
            <p:nvPr/>
          </p:nvSpPr>
          <p:spPr bwMode="auto">
            <a:xfrm>
              <a:off x="2661" y="1514"/>
              <a:ext cx="737" cy="263"/>
            </a:xfrm>
            <a:prstGeom prst="leftRightArrow">
              <a:avLst>
                <a:gd name="adj1" fmla="val 50000"/>
                <a:gd name="adj2" fmla="val 56046"/>
              </a:avLst>
            </a:prstGeom>
            <a:solidFill>
              <a:srgbClr val="C4FCF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endParaRPr lang="zh-CN" altLang="en-US" sz="1700" b="1">
                <a:latin typeface="Helvetica" panose="020B0604020202020204" pitchFamily="34" charset="0"/>
                <a:ea typeface="宋体" panose="02010600030101010101" pitchFamily="2" charset="-122"/>
              </a:endParaRPr>
            </a:p>
          </p:txBody>
        </p:sp>
        <p:sp>
          <p:nvSpPr>
            <p:cNvPr id="53256" name="Rectangle 58"/>
            <p:cNvSpPr>
              <a:spLocks noChangeArrowheads="1"/>
            </p:cNvSpPr>
            <p:nvPr/>
          </p:nvSpPr>
          <p:spPr bwMode="auto">
            <a:xfrm>
              <a:off x="2209" y="1529"/>
              <a:ext cx="449" cy="2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endParaRPr lang="zh-CN" altLang="en-US" sz="1700" b="1">
                <a:latin typeface="Helvetica" panose="020B0604020202020204" pitchFamily="34" charset="0"/>
                <a:ea typeface="宋体" panose="02010600030101010101" pitchFamily="2" charset="-122"/>
              </a:endParaRPr>
            </a:p>
          </p:txBody>
        </p:sp>
        <p:sp>
          <p:nvSpPr>
            <p:cNvPr id="53257" name="Rectangle 59"/>
            <p:cNvSpPr>
              <a:spLocks noChangeArrowheads="1"/>
            </p:cNvSpPr>
            <p:nvPr/>
          </p:nvSpPr>
          <p:spPr bwMode="auto">
            <a:xfrm>
              <a:off x="3414" y="1438"/>
              <a:ext cx="449" cy="45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endParaRPr lang="zh-CN" altLang="en-US" sz="1700" b="1">
                <a:latin typeface="Helvetica" panose="020B0604020202020204" pitchFamily="34" charset="0"/>
                <a:ea typeface="宋体" panose="02010600030101010101" pitchFamily="2" charset="-122"/>
              </a:endParaRPr>
            </a:p>
          </p:txBody>
        </p:sp>
        <p:sp>
          <p:nvSpPr>
            <p:cNvPr id="53258" name="Text Box 60"/>
            <p:cNvSpPr txBox="1">
              <a:spLocks noChangeArrowheads="1"/>
            </p:cNvSpPr>
            <p:nvPr/>
          </p:nvSpPr>
          <p:spPr bwMode="auto">
            <a:xfrm>
              <a:off x="3325" y="1274"/>
              <a:ext cx="677"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solidFill>
                    <a:srgbClr val="D1390F"/>
                  </a:solidFill>
                  <a:latin typeface="微软雅黑" panose="020B0503020204020204" pitchFamily="34" charset="-122"/>
                  <a:ea typeface="微软雅黑" panose="020B0503020204020204" pitchFamily="34" charset="-122"/>
                </a:rPr>
                <a:t>主存储器</a:t>
              </a:r>
            </a:p>
          </p:txBody>
        </p:sp>
        <p:sp>
          <p:nvSpPr>
            <p:cNvPr id="53259" name="Text Box 61"/>
            <p:cNvSpPr txBox="1">
              <a:spLocks noChangeArrowheads="1"/>
            </p:cNvSpPr>
            <p:nvPr/>
          </p:nvSpPr>
          <p:spPr bwMode="auto">
            <a:xfrm>
              <a:off x="3871" y="1367"/>
              <a:ext cx="129"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Helvetica" panose="020B0604020202020204" pitchFamily="34" charset="0"/>
                  <a:ea typeface="宋体" panose="02010600030101010101" pitchFamily="2" charset="-122"/>
                </a:rPr>
                <a:t>0</a:t>
              </a:r>
            </a:p>
          </p:txBody>
        </p:sp>
        <p:sp>
          <p:nvSpPr>
            <p:cNvPr id="53260" name="Text Box 62"/>
            <p:cNvSpPr txBox="1">
              <a:spLocks noChangeArrowheads="1"/>
            </p:cNvSpPr>
            <p:nvPr/>
          </p:nvSpPr>
          <p:spPr bwMode="auto">
            <a:xfrm>
              <a:off x="3864" y="1616"/>
              <a:ext cx="144"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700" b="1">
                  <a:latin typeface="Helvetica" panose="020B0604020202020204" pitchFamily="34" charset="0"/>
                  <a:ea typeface="宋体" panose="02010600030101010101" pitchFamily="2" charset="-122"/>
                </a:rPr>
                <a:t>A</a:t>
              </a:r>
            </a:p>
          </p:txBody>
        </p:sp>
        <p:sp>
          <p:nvSpPr>
            <p:cNvPr id="53261" name="Text Box 63"/>
            <p:cNvSpPr txBox="1">
              <a:spLocks noChangeArrowheads="1"/>
            </p:cNvSpPr>
            <p:nvPr/>
          </p:nvSpPr>
          <p:spPr bwMode="auto">
            <a:xfrm>
              <a:off x="2187" y="1566"/>
              <a:ext cx="499" cy="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dirty="0">
                  <a:latin typeface="微软雅黑" panose="020B0503020204020204" pitchFamily="34" charset="-122"/>
                  <a:ea typeface="微软雅黑" panose="020B0503020204020204" pitchFamily="34" charset="-122"/>
                </a:rPr>
                <a:t>北桥芯片</a:t>
              </a:r>
            </a:p>
          </p:txBody>
        </p:sp>
        <p:sp>
          <p:nvSpPr>
            <p:cNvPr id="53262" name="Rectangle 64"/>
            <p:cNvSpPr>
              <a:spLocks noChangeArrowheads="1"/>
            </p:cNvSpPr>
            <p:nvPr/>
          </p:nvSpPr>
          <p:spPr bwMode="auto">
            <a:xfrm>
              <a:off x="3414" y="1636"/>
              <a:ext cx="449" cy="1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endParaRPr lang="zh-CN" altLang="en-US" sz="1700" b="1">
                <a:latin typeface="Helvetica" panose="020B0604020202020204" pitchFamily="34" charset="0"/>
                <a:ea typeface="宋体" panose="02010600030101010101" pitchFamily="2" charset="-122"/>
              </a:endParaRPr>
            </a:p>
          </p:txBody>
        </p:sp>
        <p:sp>
          <p:nvSpPr>
            <p:cNvPr id="53263" name="Rectangle 65"/>
            <p:cNvSpPr>
              <a:spLocks noChangeArrowheads="1"/>
            </p:cNvSpPr>
            <p:nvPr/>
          </p:nvSpPr>
          <p:spPr bwMode="auto">
            <a:xfrm>
              <a:off x="3450" y="1619"/>
              <a:ext cx="338" cy="1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en-US" altLang="zh-CN" sz="1400" b="1">
                  <a:latin typeface="Helvetica" panose="020B0604020202020204" pitchFamily="34" charset="0"/>
                  <a:ea typeface="宋体" panose="02010600030101010101" pitchFamily="2" charset="-122"/>
                </a:rPr>
                <a:t>y</a:t>
              </a:r>
              <a:endParaRPr lang="en-US" altLang="zh-CN" sz="1000" b="1">
                <a:latin typeface="Helvetica" panose="020B0604020202020204" pitchFamily="34" charset="0"/>
                <a:ea typeface="宋体" panose="02010600030101010101" pitchFamily="2" charset="-122"/>
              </a:endParaRPr>
            </a:p>
          </p:txBody>
        </p:sp>
        <p:sp>
          <p:nvSpPr>
            <p:cNvPr id="53264" name="Text Box 66"/>
            <p:cNvSpPr txBox="1">
              <a:spLocks noChangeArrowheads="1"/>
            </p:cNvSpPr>
            <p:nvPr/>
          </p:nvSpPr>
          <p:spPr bwMode="auto">
            <a:xfrm>
              <a:off x="2720" y="1547"/>
              <a:ext cx="6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r>
                <a:rPr lang="zh-CN" altLang="en-US" sz="1700" b="1">
                  <a:latin typeface="微软雅黑" panose="020B0503020204020204" pitchFamily="34" charset="-122"/>
                  <a:ea typeface="微软雅黑" panose="020B0503020204020204" pitchFamily="34" charset="-122"/>
                </a:rPr>
                <a:t>存储器总线</a:t>
              </a:r>
            </a:p>
          </p:txBody>
        </p:sp>
        <p:sp>
          <p:nvSpPr>
            <p:cNvPr id="53265" name="AutoShape 67"/>
            <p:cNvSpPr>
              <a:spLocks noChangeArrowheads="1"/>
            </p:cNvSpPr>
            <p:nvPr/>
          </p:nvSpPr>
          <p:spPr bwMode="auto">
            <a:xfrm>
              <a:off x="2349" y="1308"/>
              <a:ext cx="159" cy="204"/>
            </a:xfrm>
            <a:prstGeom prst="upDownArrow">
              <a:avLst>
                <a:gd name="adj1" fmla="val 50000"/>
                <a:gd name="adj2" fmla="val 25660"/>
              </a:avLst>
            </a:prstGeom>
            <a:solidFill>
              <a:srgbClr val="00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b="1">
                <a:latin typeface="Times New Roman" panose="02020603050405020304" pitchFamily="18" charset="0"/>
                <a:ea typeface="宋体" panose="02010600030101010101" pitchFamily="2" charset="-122"/>
              </a:endParaRPr>
            </a:p>
          </p:txBody>
        </p:sp>
        <p:sp>
          <p:nvSpPr>
            <p:cNvPr id="53266" name="Rectangle 68"/>
            <p:cNvSpPr>
              <a:spLocks noChangeArrowheads="1"/>
            </p:cNvSpPr>
            <p:nvPr/>
          </p:nvSpPr>
          <p:spPr bwMode="auto">
            <a:xfrm>
              <a:off x="2235" y="1104"/>
              <a:ext cx="386" cy="1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zh-CN" altLang="en-US" sz="1700" b="1">
                  <a:latin typeface="微软雅黑" panose="020B0503020204020204" pitchFamily="34" charset="-122"/>
                  <a:ea typeface="微软雅黑" panose="020B0503020204020204" pitchFamily="34" charset="-122"/>
                </a:rPr>
                <a:t>显卡</a:t>
              </a:r>
            </a:p>
          </p:txBody>
        </p:sp>
      </p:grpSp>
      <p:sp>
        <p:nvSpPr>
          <p:cNvPr id="53254" name="Rectangle 69"/>
          <p:cNvSpPr>
            <a:spLocks noGrp="1" noChangeArrowheads="1"/>
          </p:cNvSpPr>
          <p:nvPr>
            <p:ph type="title"/>
          </p:nvPr>
        </p:nvSpPr>
        <p:spPr>
          <a:xfrm>
            <a:off x="613038" y="338562"/>
            <a:ext cx="7953375" cy="426142"/>
          </a:xfr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r>
              <a:rPr lang="zh-CN" altLang="en-US" sz="2800" i="0" dirty="0"/>
              <a:t>多总线结构实例</a:t>
            </a:r>
          </a:p>
        </p:txBody>
      </p:sp>
      <p:sp>
        <p:nvSpPr>
          <p:cNvPr id="2" name="矩形 1"/>
          <p:cNvSpPr/>
          <p:nvPr/>
        </p:nvSpPr>
        <p:spPr>
          <a:xfrm>
            <a:off x="6312024" y="2953210"/>
            <a:ext cx="651140" cy="338554"/>
          </a:xfrm>
          <a:prstGeom prst="rect">
            <a:avLst/>
          </a:prstGeom>
        </p:spPr>
        <p:txBody>
          <a:bodyPr wrap="none">
            <a:spAutoFit/>
          </a:bodyPr>
          <a:lstStyle/>
          <a:p>
            <a:r>
              <a:rPr lang="zh-CN" altLang="en-US" sz="1600" b="1" dirty="0"/>
              <a:t>MCH</a:t>
            </a:r>
          </a:p>
        </p:txBody>
      </p:sp>
      <p:sp>
        <p:nvSpPr>
          <p:cNvPr id="70" name="矩形 69"/>
          <p:cNvSpPr/>
          <p:nvPr/>
        </p:nvSpPr>
        <p:spPr>
          <a:xfrm>
            <a:off x="6364515" y="3999354"/>
            <a:ext cx="537327" cy="338554"/>
          </a:xfrm>
          <a:prstGeom prst="rect">
            <a:avLst/>
          </a:prstGeom>
        </p:spPr>
        <p:txBody>
          <a:bodyPr wrap="none">
            <a:spAutoFit/>
          </a:bodyPr>
          <a:lstStyle/>
          <a:p>
            <a:r>
              <a:rPr lang="en-US" altLang="zh-CN" sz="1600" b="1" dirty="0" smtClean="0"/>
              <a:t>I</a:t>
            </a:r>
            <a:r>
              <a:rPr lang="zh-CN" altLang="en-US" sz="1600" b="1" dirty="0" smtClean="0"/>
              <a:t>CH</a:t>
            </a:r>
            <a:endParaRPr lang="zh-CN" altLang="en-US" sz="1600" b="1" dirty="0"/>
          </a:p>
        </p:txBody>
      </p:sp>
      <p:sp>
        <p:nvSpPr>
          <p:cNvPr id="71" name="矩形 70"/>
          <p:cNvSpPr/>
          <p:nvPr/>
        </p:nvSpPr>
        <p:spPr>
          <a:xfrm>
            <a:off x="4711206" y="2476089"/>
            <a:ext cx="593432" cy="338554"/>
          </a:xfrm>
          <a:prstGeom prst="rect">
            <a:avLst/>
          </a:prstGeom>
        </p:spPr>
        <p:txBody>
          <a:bodyPr wrap="none">
            <a:spAutoFit/>
          </a:bodyPr>
          <a:lstStyle/>
          <a:p>
            <a:r>
              <a:rPr lang="en-US" altLang="zh-CN" sz="1600" b="1" dirty="0" smtClean="0"/>
              <a:t>FSB</a:t>
            </a:r>
            <a:endParaRPr lang="zh-CN" altLang="en-US" sz="1600" b="1" dirty="0"/>
          </a:p>
        </p:txBody>
      </p:sp>
      <p:sp>
        <p:nvSpPr>
          <p:cNvPr id="72" name="矩形 71"/>
          <p:cNvSpPr/>
          <p:nvPr/>
        </p:nvSpPr>
        <p:spPr>
          <a:xfrm>
            <a:off x="6640828" y="3378478"/>
            <a:ext cx="1523559" cy="338554"/>
          </a:xfrm>
          <a:prstGeom prst="rect">
            <a:avLst/>
          </a:prstGeom>
        </p:spPr>
        <p:txBody>
          <a:bodyPr wrap="none">
            <a:spAutoFit/>
          </a:bodyPr>
          <a:lstStyle/>
          <a:p>
            <a:r>
              <a:rPr lang="en-US" altLang="zh-CN" sz="1600" b="1" dirty="0" smtClean="0"/>
              <a:t>IHA / Hub-link</a:t>
            </a:r>
            <a:endParaRPr lang="zh-CN" altLang="en-US" sz="1600" b="1" dirty="0"/>
          </a:p>
        </p:txBody>
      </p:sp>
      <p:sp>
        <p:nvSpPr>
          <p:cNvPr id="73" name="矩形 72"/>
          <p:cNvSpPr/>
          <p:nvPr/>
        </p:nvSpPr>
        <p:spPr>
          <a:xfrm>
            <a:off x="4521863" y="3090446"/>
            <a:ext cx="1005403" cy="338554"/>
          </a:xfrm>
          <a:prstGeom prst="rect">
            <a:avLst/>
          </a:prstGeom>
        </p:spPr>
        <p:txBody>
          <a:bodyPr wrap="none">
            <a:spAutoFit/>
          </a:bodyPr>
          <a:lstStyle/>
          <a:p>
            <a:r>
              <a:rPr lang="zh-CN" altLang="en-US" sz="1600" b="1" dirty="0" smtClean="0"/>
              <a:t>系统总线</a:t>
            </a:r>
            <a:endParaRPr lang="zh-CN" altLang="en-US" sz="1600" b="1" dirty="0"/>
          </a:p>
        </p:txBody>
      </p:sp>
      <p:sp>
        <p:nvSpPr>
          <p:cNvPr id="74" name="矩形 73"/>
          <p:cNvSpPr/>
          <p:nvPr/>
        </p:nvSpPr>
        <p:spPr>
          <a:xfrm>
            <a:off x="1762094" y="1303670"/>
            <a:ext cx="1005403" cy="338554"/>
          </a:xfrm>
          <a:prstGeom prst="rect">
            <a:avLst/>
          </a:prstGeom>
        </p:spPr>
        <p:txBody>
          <a:bodyPr wrap="none">
            <a:spAutoFit/>
          </a:bodyPr>
          <a:lstStyle/>
          <a:p>
            <a:r>
              <a:rPr lang="zh-CN" altLang="en-US" sz="1600" b="1" dirty="0" smtClean="0"/>
              <a:t>片内总线</a:t>
            </a:r>
            <a:endParaRPr lang="zh-CN" altLang="en-US" sz="1600" b="1" dirty="0"/>
          </a:p>
        </p:txBody>
      </p:sp>
    </p:spTree>
    <p:extLst>
      <p:ext uri="{BB962C8B-B14F-4D97-AF65-F5344CB8AC3E}">
        <p14:creationId xmlns:p14="http://schemas.microsoft.com/office/powerpoint/2010/main" val="3501941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8136"/>
                                        </p:tgtEl>
                                        <p:attrNameLst>
                                          <p:attrName>style.visibility</p:attrName>
                                        </p:attrNameLst>
                                      </p:cBhvr>
                                      <p:to>
                                        <p:strVal val="visible"/>
                                      </p:to>
                                    </p:set>
                                    <p:animEffect transition="in" filter="fade">
                                      <p:cBhvr>
                                        <p:cTn id="7" dur="500"/>
                                        <p:tgtEl>
                                          <p:spTgt spid="558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8116"/>
                                        </p:tgtEl>
                                        <p:attrNameLst>
                                          <p:attrName>style.visibility</p:attrName>
                                        </p:attrNameLst>
                                      </p:cBhvr>
                                      <p:to>
                                        <p:strVal val="visible"/>
                                      </p:to>
                                    </p:set>
                                    <p:animEffect transition="in" filter="fade">
                                      <p:cBhvr>
                                        <p:cTn id="15" dur="500"/>
                                        <p:tgtEl>
                                          <p:spTgt spid="5581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58098"/>
                                        </p:tgtEl>
                                        <p:attrNameLst>
                                          <p:attrName>style.visibility</p:attrName>
                                        </p:attrNameLst>
                                      </p:cBhvr>
                                      <p:to>
                                        <p:strVal val="visible"/>
                                      </p:to>
                                    </p:set>
                                    <p:animEffect transition="in" filter="fade">
                                      <p:cBhvr>
                                        <p:cTn id="20" dur="500"/>
                                        <p:tgtEl>
                                          <p:spTgt spid="5580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3" name="Rectangle 5"/>
          <p:cNvSpPr>
            <a:spLocks noChangeArrowheads="1"/>
          </p:cNvSpPr>
          <p:nvPr/>
        </p:nvSpPr>
        <p:spPr bwMode="auto">
          <a:xfrm>
            <a:off x="3933826" y="2436814"/>
            <a:ext cx="4848225" cy="2614613"/>
          </a:xfrm>
          <a:prstGeom prst="rect">
            <a:avLst/>
          </a:prstGeom>
          <a:noFill/>
          <a:ln w="28575">
            <a:solidFill>
              <a:srgbClr val="05AD01"/>
            </a:solidFill>
            <a:miter lim="800000"/>
            <a:headEnd/>
            <a:tailEnd/>
          </a:ln>
          <a:effectLst/>
        </p:spPr>
        <p:txBody>
          <a:bodyPr lIns="63500" tIns="133200" rIns="63500" bIns="133200">
            <a:spAutoFit/>
          </a:bodyPr>
          <a:lstStyle/>
          <a:p>
            <a:pPr marL="609600" indent="-609600" algn="l">
              <a:lnSpc>
                <a:spcPct val="75000"/>
              </a:lnSpc>
              <a:spcBef>
                <a:spcPct val="65000"/>
              </a:spcBef>
              <a:buClr>
                <a:srgbClr val="FF0000"/>
              </a:buClr>
              <a:buSzPct val="100000"/>
              <a:buFont typeface="+mj-ea"/>
              <a:buAutoNum type="ea1JpnChsDbPeriod"/>
            </a:pPr>
            <a:r>
              <a:rPr lang="zh-CN" altLang="en-US" sz="2400" b="1" dirty="0" smtClean="0">
                <a:solidFill>
                  <a:srgbClr val="C0C0C0"/>
                </a:solidFill>
                <a:ea typeface="宋体" pitchFamily="2" charset="-122"/>
              </a:rPr>
              <a:t>总线</a:t>
            </a:r>
            <a:endParaRPr lang="en-US" altLang="zh-CN" sz="2400" b="1" dirty="0" smtClean="0">
              <a:solidFill>
                <a:srgbClr val="C0C0C0"/>
              </a:solidFill>
              <a:ea typeface="宋体" pitchFamily="2" charset="-122"/>
            </a:endParaRPr>
          </a:p>
          <a:p>
            <a:pPr marL="609600" indent="-609600" algn="l">
              <a:lnSpc>
                <a:spcPct val="75000"/>
              </a:lnSpc>
              <a:spcBef>
                <a:spcPct val="65000"/>
              </a:spcBef>
              <a:buClr>
                <a:srgbClr val="FF0000"/>
              </a:buClr>
              <a:buSzPct val="100000"/>
              <a:buFont typeface="+mj-ea"/>
              <a:buAutoNum type="ea1JpnChsDbPeriod"/>
            </a:pPr>
            <a:r>
              <a:rPr lang="en-US" altLang="zh-CN" sz="2400" b="1" dirty="0" smtClean="0">
                <a:solidFill>
                  <a:srgbClr val="C0C0C0"/>
                </a:solidFill>
                <a:ea typeface="宋体" pitchFamily="2" charset="-122"/>
              </a:rPr>
              <a:t>I/O</a:t>
            </a:r>
            <a:r>
              <a:rPr lang="zh-CN" altLang="en-US" sz="2400" b="1" dirty="0">
                <a:solidFill>
                  <a:srgbClr val="C0C0C0"/>
                </a:solidFill>
                <a:ea typeface="宋体" pitchFamily="2" charset="-122"/>
              </a:rPr>
              <a:t>接口</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rgbClr val="C0C0C0"/>
                </a:solidFill>
                <a:ea typeface="宋体" pitchFamily="2" charset="-122"/>
              </a:rPr>
              <a:t>程序查询</a:t>
            </a:r>
            <a:r>
              <a:rPr lang="en-US" altLang="zh-CN" sz="2400" b="1" dirty="0">
                <a:solidFill>
                  <a:srgbClr val="C0C0C0"/>
                </a:solidFill>
                <a:ea typeface="宋体" pitchFamily="2" charset="-122"/>
              </a:rPr>
              <a:t>I/O</a:t>
            </a:r>
            <a:r>
              <a:rPr lang="zh-CN" altLang="en-US" sz="2400" b="1" dirty="0">
                <a:solidFill>
                  <a:srgbClr val="C0C0C0"/>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zh-CN" altLang="en-US" sz="2400" b="1" dirty="0">
                <a:solidFill>
                  <a:srgbClr val="C0C0C0"/>
                </a:solidFill>
                <a:ea typeface="宋体" pitchFamily="2" charset="-122"/>
              </a:rPr>
              <a:t>中断与中断</a:t>
            </a:r>
            <a:r>
              <a:rPr lang="en-US" altLang="zh-CN" sz="2400" b="1" dirty="0">
                <a:solidFill>
                  <a:srgbClr val="C0C0C0"/>
                </a:solidFill>
                <a:ea typeface="宋体" pitchFamily="2" charset="-122"/>
              </a:rPr>
              <a:t>I/O</a:t>
            </a:r>
            <a:r>
              <a:rPr lang="zh-CN" altLang="en-US" sz="2400" b="1" dirty="0">
                <a:solidFill>
                  <a:srgbClr val="C0C0C0"/>
                </a:solidFill>
                <a:ea typeface="宋体" pitchFamily="2" charset="-122"/>
              </a:rPr>
              <a:t>方式</a:t>
            </a:r>
          </a:p>
          <a:p>
            <a:pPr marL="609600" indent="-609600" algn="l">
              <a:lnSpc>
                <a:spcPct val="75000"/>
              </a:lnSpc>
              <a:spcBef>
                <a:spcPct val="65000"/>
              </a:spcBef>
              <a:buClr>
                <a:srgbClr val="FF0000"/>
              </a:buClr>
              <a:buSzPct val="100000"/>
              <a:buFont typeface="+mj-ea"/>
              <a:buAutoNum type="ea1JpnChsDbPeriod"/>
            </a:pPr>
            <a:r>
              <a:rPr lang="en-US" altLang="zh-CN" sz="2400" b="1" dirty="0">
                <a:solidFill>
                  <a:schemeClr val="accent2"/>
                </a:solidFill>
                <a:ea typeface="宋体" pitchFamily="2" charset="-122"/>
              </a:rPr>
              <a:t>DMA I/O</a:t>
            </a:r>
            <a:r>
              <a:rPr lang="zh-CN" altLang="en-US" sz="2400" b="1" dirty="0" smtClean="0">
                <a:solidFill>
                  <a:schemeClr val="accent2"/>
                </a:solidFill>
                <a:ea typeface="宋体" pitchFamily="2" charset="-122"/>
              </a:rPr>
              <a:t>方式</a:t>
            </a:r>
            <a:endParaRPr lang="zh-CN" altLang="en-US" sz="2400" b="1" dirty="0">
              <a:solidFill>
                <a:schemeClr val="accent2"/>
              </a:solidFill>
              <a:ea typeface="宋体" pitchFamily="2" charset="-122"/>
            </a:endParaRPr>
          </a:p>
        </p:txBody>
      </p:sp>
      <p:sp>
        <p:nvSpPr>
          <p:cNvPr id="5" name="Rectangle 6"/>
          <p:cNvSpPr>
            <a:spLocks noChangeArrowheads="1"/>
          </p:cNvSpPr>
          <p:nvPr/>
        </p:nvSpPr>
        <p:spPr bwMode="auto">
          <a:xfrm>
            <a:off x="3729038" y="1809750"/>
            <a:ext cx="5327650" cy="523875"/>
          </a:xfrm>
          <a:prstGeom prst="rect">
            <a:avLst/>
          </a:prstGeom>
          <a:noFill/>
          <a:ln w="9525">
            <a:noFill/>
            <a:miter lim="800000"/>
            <a:headEnd/>
            <a:tailEnd/>
          </a:ln>
        </p:spPr>
        <p:txBody>
          <a:bodyPr/>
          <a:lstStyle/>
          <a:p>
            <a:pPr>
              <a:lnSpc>
                <a:spcPct val="87000"/>
              </a:lnSpc>
            </a:pPr>
            <a:r>
              <a:rPr lang="zh-CN" altLang="en-US" sz="2800" b="1" dirty="0" smtClean="0">
                <a:solidFill>
                  <a:srgbClr val="001ADC"/>
                </a:solidFill>
                <a:latin typeface="楷体_GB2312" pitchFamily="49" charset="-122"/>
                <a:ea typeface="楷体_GB2312" pitchFamily="49" charset="-122"/>
              </a:rPr>
              <a:t>第十部分  总线与</a:t>
            </a:r>
            <a:r>
              <a:rPr lang="en-US" altLang="zh-CN" sz="2800" b="1" dirty="0" smtClean="0">
                <a:solidFill>
                  <a:srgbClr val="001ADC"/>
                </a:solidFill>
                <a:latin typeface="楷体_GB2312" pitchFamily="49" charset="-122"/>
                <a:ea typeface="楷体_GB2312" pitchFamily="49" charset="-122"/>
              </a:rPr>
              <a:t>I/O</a:t>
            </a:r>
            <a:endParaRPr lang="en-US" altLang="zh-CN" sz="2800" b="1" dirty="0">
              <a:solidFill>
                <a:srgbClr val="001ADC"/>
              </a:solidFill>
              <a:latin typeface="楷体_GB2312" pitchFamily="49" charset="-122"/>
              <a:ea typeface="楷体_GB2312" pitchFamily="49" charset="-122"/>
            </a:endParaRPr>
          </a:p>
        </p:txBody>
      </p:sp>
    </p:spTree>
    <p:extLst>
      <p:ext uri="{BB962C8B-B14F-4D97-AF65-F5344CB8AC3E}">
        <p14:creationId xmlns:p14="http://schemas.microsoft.com/office/powerpoint/2010/main" val="4129573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95400" y="404664"/>
            <a:ext cx="5257800" cy="372603"/>
          </a:xfrm>
        </p:spPr>
        <p:txBody>
          <a:bodyPr/>
          <a:lstStyle/>
          <a:p>
            <a:r>
              <a:rPr lang="en-US" altLang="zh-CN" i="0" dirty="0" smtClean="0">
                <a:latin typeface="+mn-lt"/>
              </a:rPr>
              <a:t>5 DMA</a:t>
            </a:r>
            <a:r>
              <a:rPr lang="zh-CN" altLang="en-US" i="0" dirty="0" smtClean="0">
                <a:latin typeface="+mn-lt"/>
              </a:rPr>
              <a:t>的</a:t>
            </a:r>
            <a:r>
              <a:rPr lang="zh-CN" altLang="en-US" i="0" dirty="0">
                <a:latin typeface="+mn-lt"/>
              </a:rPr>
              <a:t>一般概念</a:t>
            </a:r>
          </a:p>
        </p:txBody>
      </p:sp>
      <p:sp>
        <p:nvSpPr>
          <p:cNvPr id="436227" name="Rectangle 3"/>
          <p:cNvSpPr>
            <a:spLocks noGrp="1" noChangeArrowheads="1"/>
          </p:cNvSpPr>
          <p:nvPr>
            <p:ph type="body" idx="1"/>
          </p:nvPr>
        </p:nvSpPr>
        <p:spPr>
          <a:xfrm>
            <a:off x="911424" y="980728"/>
            <a:ext cx="10297144" cy="4871077"/>
          </a:xfrm>
        </p:spPr>
        <p:txBody>
          <a:bodyPr/>
          <a:lstStyle/>
          <a:p>
            <a:pPr>
              <a:lnSpc>
                <a:spcPct val="150000"/>
              </a:lnSpc>
              <a:spcBef>
                <a:spcPct val="30000"/>
              </a:spcBef>
            </a:pPr>
            <a:r>
              <a:rPr lang="zh-CN" altLang="en-US" dirty="0">
                <a:ea typeface="宋体" pitchFamily="2" charset="-122"/>
              </a:rPr>
              <a:t>程序</a:t>
            </a:r>
            <a:r>
              <a:rPr lang="en-US" altLang="zh-CN" dirty="0">
                <a:ea typeface="宋体" pitchFamily="2" charset="-122"/>
              </a:rPr>
              <a:t>I/O</a:t>
            </a:r>
            <a:r>
              <a:rPr lang="zh-CN" altLang="en-US" dirty="0">
                <a:ea typeface="宋体" pitchFamily="2" charset="-122"/>
              </a:rPr>
              <a:t>与中断</a:t>
            </a:r>
            <a:r>
              <a:rPr lang="en-US" altLang="zh-CN" dirty="0">
                <a:ea typeface="宋体" pitchFamily="2" charset="-122"/>
              </a:rPr>
              <a:t>I/O</a:t>
            </a:r>
            <a:r>
              <a:rPr lang="zh-CN" altLang="en-US" dirty="0">
                <a:ea typeface="宋体" pitchFamily="2" charset="-122"/>
              </a:rPr>
              <a:t>的不足</a:t>
            </a:r>
          </a:p>
          <a:p>
            <a:pPr lvl="1">
              <a:lnSpc>
                <a:spcPct val="150000"/>
              </a:lnSpc>
              <a:spcBef>
                <a:spcPct val="30000"/>
              </a:spcBef>
            </a:pPr>
            <a:r>
              <a:rPr lang="zh-CN" altLang="en-US" sz="2000" dirty="0" smtClean="0">
                <a:ea typeface="宋体" pitchFamily="2" charset="-122"/>
              </a:rPr>
              <a:t>处理器</a:t>
            </a:r>
            <a:r>
              <a:rPr lang="zh-CN" altLang="en-US" sz="2000" dirty="0">
                <a:ea typeface="宋体" pitchFamily="2" charset="-122"/>
              </a:rPr>
              <a:t>直接负责管理</a:t>
            </a:r>
            <a:r>
              <a:rPr lang="en-US" altLang="zh-CN" sz="2000" dirty="0">
                <a:ea typeface="宋体" pitchFamily="2" charset="-122"/>
              </a:rPr>
              <a:t>I/O</a:t>
            </a:r>
            <a:r>
              <a:rPr lang="zh-CN" altLang="en-US" sz="2000" dirty="0">
                <a:ea typeface="宋体" pitchFamily="2" charset="-122"/>
              </a:rPr>
              <a:t>，对于每一次</a:t>
            </a:r>
            <a:r>
              <a:rPr lang="en-US" altLang="zh-CN" sz="2000" dirty="0">
                <a:ea typeface="宋体" pitchFamily="2" charset="-122"/>
              </a:rPr>
              <a:t>I/O</a:t>
            </a:r>
            <a:r>
              <a:rPr lang="zh-CN" altLang="en-US" sz="2000" dirty="0">
                <a:ea typeface="宋体" pitchFamily="2" charset="-122"/>
              </a:rPr>
              <a:t>传送，处理器必须执行一些</a:t>
            </a:r>
            <a:r>
              <a:rPr lang="zh-CN" altLang="en-US" sz="2000" dirty="0" smtClean="0">
                <a:ea typeface="宋体" pitchFamily="2" charset="-122"/>
              </a:rPr>
              <a:t>指令</a:t>
            </a:r>
            <a:endParaRPr lang="en-US" altLang="zh-CN" sz="2000" dirty="0" smtClean="0">
              <a:ea typeface="宋体" pitchFamily="2" charset="-122"/>
            </a:endParaRPr>
          </a:p>
          <a:p>
            <a:pPr lvl="1">
              <a:lnSpc>
                <a:spcPct val="150000"/>
              </a:lnSpc>
              <a:spcBef>
                <a:spcPct val="30000"/>
              </a:spcBef>
            </a:pPr>
            <a:r>
              <a:rPr lang="en-US" altLang="zh-CN" sz="2000" dirty="0">
                <a:ea typeface="宋体" pitchFamily="2" charset="-122"/>
              </a:rPr>
              <a:t>I/O</a:t>
            </a:r>
            <a:r>
              <a:rPr lang="zh-CN" altLang="en-US" sz="2000" dirty="0">
                <a:ea typeface="宋体" pitchFamily="2" charset="-122"/>
              </a:rPr>
              <a:t>传送速度受限于处理器测试设备和提供服务的</a:t>
            </a:r>
            <a:r>
              <a:rPr lang="zh-CN" altLang="en-US" sz="2000" dirty="0" smtClean="0">
                <a:ea typeface="宋体" pitchFamily="2" charset="-122"/>
              </a:rPr>
              <a:t>速度</a:t>
            </a:r>
            <a:endParaRPr lang="en-US" altLang="zh-CN" sz="2000" dirty="0" smtClean="0">
              <a:ea typeface="宋体" pitchFamily="2" charset="-122"/>
            </a:endParaRPr>
          </a:p>
          <a:p>
            <a:pPr lvl="1">
              <a:lnSpc>
                <a:spcPct val="150000"/>
              </a:lnSpc>
              <a:spcBef>
                <a:spcPct val="30000"/>
              </a:spcBef>
            </a:pPr>
            <a:r>
              <a:rPr lang="zh-CN" altLang="en-US" sz="2000" dirty="0">
                <a:ea typeface="宋体" pitchFamily="2" charset="-122"/>
              </a:rPr>
              <a:t>程序查询</a:t>
            </a:r>
            <a:r>
              <a:rPr lang="en-US" altLang="zh-CN" sz="2000" dirty="0">
                <a:ea typeface="宋体" pitchFamily="2" charset="-122"/>
              </a:rPr>
              <a:t>I/O</a:t>
            </a:r>
            <a:r>
              <a:rPr lang="zh-CN" altLang="en-US" sz="2000" dirty="0">
                <a:ea typeface="宋体" pitchFamily="2" charset="-122"/>
              </a:rPr>
              <a:t>方式：处理器做不了其他工作</a:t>
            </a:r>
          </a:p>
          <a:p>
            <a:pPr lvl="1">
              <a:lnSpc>
                <a:spcPct val="150000"/>
              </a:lnSpc>
              <a:spcBef>
                <a:spcPct val="30000"/>
              </a:spcBef>
            </a:pPr>
            <a:r>
              <a:rPr lang="zh-CN" altLang="en-US" sz="2000" dirty="0">
                <a:ea typeface="宋体" pitchFamily="2" charset="-122"/>
              </a:rPr>
              <a:t>中断</a:t>
            </a:r>
            <a:r>
              <a:rPr lang="en-US" altLang="zh-CN" sz="2000" dirty="0">
                <a:ea typeface="宋体" pitchFamily="2" charset="-122"/>
              </a:rPr>
              <a:t>I/O</a:t>
            </a:r>
            <a:r>
              <a:rPr lang="zh-CN" altLang="en-US" sz="2000" dirty="0">
                <a:ea typeface="宋体" pitchFamily="2" charset="-122"/>
              </a:rPr>
              <a:t>方式：传送一个数据执行一次中断服务子程序（几十条指令），传输效率低</a:t>
            </a:r>
          </a:p>
          <a:p>
            <a:pPr lvl="1">
              <a:lnSpc>
                <a:spcPct val="150000"/>
              </a:lnSpc>
              <a:spcBef>
                <a:spcPct val="30000"/>
              </a:spcBef>
            </a:pPr>
            <a:r>
              <a:rPr lang="zh-CN" altLang="en-US" sz="2000" dirty="0" smtClean="0">
                <a:ea typeface="宋体" pitchFamily="2" charset="-122"/>
              </a:rPr>
              <a:t>考虑批量（数据块）传送</a:t>
            </a:r>
            <a:endParaRPr lang="en-US" altLang="zh-CN" sz="2000" dirty="0" smtClean="0">
              <a:ea typeface="宋体" pitchFamily="2" charset="-122"/>
            </a:endParaRPr>
          </a:p>
          <a:p>
            <a:pPr lvl="2">
              <a:lnSpc>
                <a:spcPct val="150000"/>
              </a:lnSpc>
              <a:spcBef>
                <a:spcPct val="30000"/>
              </a:spcBef>
            </a:pPr>
            <a:r>
              <a:rPr lang="zh-CN" altLang="en-US" dirty="0">
                <a:ea typeface="宋体" pitchFamily="2" charset="-122"/>
              </a:rPr>
              <a:t>外设与主存间建立一个由硬件管理的数据通路（虚拟通路，还是通过系统总线）</a:t>
            </a:r>
          </a:p>
          <a:p>
            <a:pPr lvl="2">
              <a:lnSpc>
                <a:spcPct val="150000"/>
              </a:lnSpc>
              <a:spcBef>
                <a:spcPct val="30000"/>
              </a:spcBef>
            </a:pPr>
            <a:r>
              <a:rPr lang="en-US" altLang="zh-CN" dirty="0">
                <a:ea typeface="宋体" pitchFamily="2" charset="-122"/>
              </a:rPr>
              <a:t>CPU</a:t>
            </a:r>
            <a:r>
              <a:rPr lang="zh-CN" altLang="en-US" dirty="0">
                <a:ea typeface="宋体" pitchFamily="2" charset="-122"/>
              </a:rPr>
              <a:t>不介入外设与主存的数据传送</a:t>
            </a:r>
            <a:r>
              <a:rPr lang="zh-CN" altLang="en-US" dirty="0" smtClean="0">
                <a:ea typeface="宋体" pitchFamily="2" charset="-122"/>
              </a:rPr>
              <a:t>操作，减少</a:t>
            </a:r>
            <a:r>
              <a:rPr lang="en-US" altLang="zh-CN" dirty="0">
                <a:ea typeface="宋体" pitchFamily="2" charset="-122"/>
              </a:rPr>
              <a:t>CPU</a:t>
            </a:r>
            <a:r>
              <a:rPr lang="zh-CN" altLang="en-US" dirty="0">
                <a:ea typeface="宋体" pitchFamily="2" charset="-122"/>
              </a:rPr>
              <a:t>开销，提升效率</a:t>
            </a:r>
          </a:p>
          <a:p>
            <a:pPr lvl="1">
              <a:lnSpc>
                <a:spcPct val="150000"/>
              </a:lnSpc>
              <a:spcBef>
                <a:spcPct val="30000"/>
              </a:spcBef>
            </a:pPr>
            <a:endParaRPr lang="zh-CN" altLang="en-US" dirty="0">
              <a:ea typeface="宋体" pitchFamily="2" charset="-122"/>
            </a:endParaRPr>
          </a:p>
        </p:txBody>
      </p:sp>
    </p:spTree>
    <p:extLst>
      <p:ext uri="{BB962C8B-B14F-4D97-AF65-F5344CB8AC3E}">
        <p14:creationId xmlns:p14="http://schemas.microsoft.com/office/powerpoint/2010/main" val="35467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227">
                                            <p:txEl>
                                              <p:pRg st="1" end="1"/>
                                            </p:txEl>
                                          </p:spTgt>
                                        </p:tgtEl>
                                        <p:attrNameLst>
                                          <p:attrName>style.visibility</p:attrName>
                                        </p:attrNameLst>
                                      </p:cBhvr>
                                      <p:to>
                                        <p:strVal val="visible"/>
                                      </p:to>
                                    </p:set>
                                    <p:animEffect transition="in" filter="fade">
                                      <p:cBhvr>
                                        <p:cTn id="7" dur="500"/>
                                        <p:tgtEl>
                                          <p:spTgt spid="4362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227">
                                            <p:txEl>
                                              <p:pRg st="2" end="2"/>
                                            </p:txEl>
                                          </p:spTgt>
                                        </p:tgtEl>
                                        <p:attrNameLst>
                                          <p:attrName>style.visibility</p:attrName>
                                        </p:attrNameLst>
                                      </p:cBhvr>
                                      <p:to>
                                        <p:strVal val="visible"/>
                                      </p:to>
                                    </p:set>
                                    <p:animEffect transition="in" filter="fade">
                                      <p:cBhvr>
                                        <p:cTn id="12" dur="500"/>
                                        <p:tgtEl>
                                          <p:spTgt spid="4362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227">
                                            <p:txEl>
                                              <p:pRg st="3" end="3"/>
                                            </p:txEl>
                                          </p:spTgt>
                                        </p:tgtEl>
                                        <p:attrNameLst>
                                          <p:attrName>style.visibility</p:attrName>
                                        </p:attrNameLst>
                                      </p:cBhvr>
                                      <p:to>
                                        <p:strVal val="visible"/>
                                      </p:to>
                                    </p:set>
                                    <p:animEffect transition="in" filter="fade">
                                      <p:cBhvr>
                                        <p:cTn id="17" dur="500"/>
                                        <p:tgtEl>
                                          <p:spTgt spid="4362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6227">
                                            <p:txEl>
                                              <p:pRg st="4" end="4"/>
                                            </p:txEl>
                                          </p:spTgt>
                                        </p:tgtEl>
                                        <p:attrNameLst>
                                          <p:attrName>style.visibility</p:attrName>
                                        </p:attrNameLst>
                                      </p:cBhvr>
                                      <p:to>
                                        <p:strVal val="visible"/>
                                      </p:to>
                                    </p:set>
                                    <p:animEffect transition="in" filter="fade">
                                      <p:cBhvr>
                                        <p:cTn id="22" dur="500"/>
                                        <p:tgtEl>
                                          <p:spTgt spid="4362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6227">
                                            <p:txEl>
                                              <p:pRg st="5" end="5"/>
                                            </p:txEl>
                                          </p:spTgt>
                                        </p:tgtEl>
                                        <p:attrNameLst>
                                          <p:attrName>style.visibility</p:attrName>
                                        </p:attrNameLst>
                                      </p:cBhvr>
                                      <p:to>
                                        <p:strVal val="visible"/>
                                      </p:to>
                                    </p:set>
                                    <p:animEffect transition="in" filter="fade">
                                      <p:cBhvr>
                                        <p:cTn id="27" dur="500"/>
                                        <p:tgtEl>
                                          <p:spTgt spid="43622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6227">
                                            <p:txEl>
                                              <p:pRg st="6" end="6"/>
                                            </p:txEl>
                                          </p:spTgt>
                                        </p:tgtEl>
                                        <p:attrNameLst>
                                          <p:attrName>style.visibility</p:attrName>
                                        </p:attrNameLst>
                                      </p:cBhvr>
                                      <p:to>
                                        <p:strVal val="visible"/>
                                      </p:to>
                                    </p:set>
                                    <p:animEffect transition="in" filter="fade">
                                      <p:cBhvr>
                                        <p:cTn id="32" dur="500"/>
                                        <p:tgtEl>
                                          <p:spTgt spid="43622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6227">
                                            <p:txEl>
                                              <p:pRg st="7" end="7"/>
                                            </p:txEl>
                                          </p:spTgt>
                                        </p:tgtEl>
                                        <p:attrNameLst>
                                          <p:attrName>style.visibility</p:attrName>
                                        </p:attrNameLst>
                                      </p:cBhvr>
                                      <p:to>
                                        <p:strVal val="visible"/>
                                      </p:to>
                                    </p:set>
                                    <p:animEffect transition="in" filter="fade">
                                      <p:cBhvr>
                                        <p:cTn id="37" dur="500"/>
                                        <p:tgtEl>
                                          <p:spTgt spid="436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95400" y="404664"/>
            <a:ext cx="5257800" cy="372603"/>
          </a:xfrm>
        </p:spPr>
        <p:txBody>
          <a:bodyPr/>
          <a:lstStyle/>
          <a:p>
            <a:r>
              <a:rPr lang="en-US" altLang="zh-CN" i="0" dirty="0" smtClean="0">
                <a:latin typeface="+mn-lt"/>
              </a:rPr>
              <a:t>5 DMA</a:t>
            </a:r>
            <a:r>
              <a:rPr lang="zh-CN" altLang="en-US" i="0" dirty="0" smtClean="0">
                <a:latin typeface="+mn-lt"/>
              </a:rPr>
              <a:t>的</a:t>
            </a:r>
            <a:r>
              <a:rPr lang="zh-CN" altLang="en-US" i="0" dirty="0">
                <a:latin typeface="+mn-lt"/>
              </a:rPr>
              <a:t>一般概念</a:t>
            </a:r>
          </a:p>
        </p:txBody>
      </p:sp>
      <p:sp>
        <p:nvSpPr>
          <p:cNvPr id="436227" name="Rectangle 3"/>
          <p:cNvSpPr>
            <a:spLocks noGrp="1" noChangeArrowheads="1"/>
          </p:cNvSpPr>
          <p:nvPr>
            <p:ph type="body" idx="1"/>
          </p:nvPr>
        </p:nvSpPr>
        <p:spPr>
          <a:xfrm>
            <a:off x="911424" y="980728"/>
            <a:ext cx="10297144" cy="4958280"/>
          </a:xfrm>
        </p:spPr>
        <p:txBody>
          <a:bodyPr/>
          <a:lstStyle/>
          <a:p>
            <a:pPr>
              <a:lnSpc>
                <a:spcPct val="150000"/>
              </a:lnSpc>
              <a:spcBef>
                <a:spcPct val="30000"/>
              </a:spcBef>
            </a:pPr>
            <a:r>
              <a:rPr lang="en-US" altLang="zh-CN" dirty="0" smtClean="0">
                <a:ea typeface="宋体" pitchFamily="2" charset="-122"/>
              </a:rPr>
              <a:t>DMA</a:t>
            </a:r>
            <a:r>
              <a:rPr lang="zh-CN" altLang="en-US" dirty="0">
                <a:ea typeface="宋体" pitchFamily="2" charset="-122"/>
              </a:rPr>
              <a:t>（</a:t>
            </a:r>
            <a:r>
              <a:rPr lang="en-US" altLang="zh-CN" dirty="0">
                <a:ea typeface="宋体" pitchFamily="2" charset="-122"/>
              </a:rPr>
              <a:t>Direct Memory Access)</a:t>
            </a:r>
          </a:p>
          <a:p>
            <a:pPr lvl="1">
              <a:lnSpc>
                <a:spcPct val="150000"/>
              </a:lnSpc>
              <a:spcBef>
                <a:spcPct val="30000"/>
              </a:spcBef>
            </a:pPr>
            <a:r>
              <a:rPr lang="en-US" altLang="zh-CN" dirty="0">
                <a:ea typeface="宋体" pitchFamily="2" charset="-122"/>
              </a:rPr>
              <a:t>CPU</a:t>
            </a:r>
            <a:r>
              <a:rPr lang="zh-CN" altLang="en-US" dirty="0">
                <a:ea typeface="宋体" pitchFamily="2" charset="-122"/>
              </a:rPr>
              <a:t>对总线的控制被临时</a:t>
            </a:r>
            <a:r>
              <a:rPr lang="zh-CN" altLang="en-US" dirty="0" smtClean="0">
                <a:ea typeface="宋体" pitchFamily="2" charset="-122"/>
              </a:rPr>
              <a:t>禁止</a:t>
            </a:r>
            <a:endParaRPr lang="zh-CN" altLang="en-US" dirty="0">
              <a:ea typeface="宋体" pitchFamily="2" charset="-122"/>
            </a:endParaRPr>
          </a:p>
          <a:p>
            <a:pPr lvl="1">
              <a:lnSpc>
                <a:spcPct val="150000"/>
              </a:lnSpc>
              <a:spcBef>
                <a:spcPct val="30000"/>
              </a:spcBef>
            </a:pPr>
            <a:r>
              <a:rPr lang="en-US" altLang="zh-CN" dirty="0">
                <a:ea typeface="宋体" pitchFamily="2" charset="-122"/>
              </a:rPr>
              <a:t>DMA</a:t>
            </a:r>
            <a:r>
              <a:rPr lang="zh-CN" altLang="en-US" dirty="0">
                <a:ea typeface="宋体" pitchFamily="2" charset="-122"/>
              </a:rPr>
              <a:t>控制器接管总线控制权，控制数据直接在存储器与外设之间高速交换，</a:t>
            </a:r>
            <a:r>
              <a:rPr lang="en-US" altLang="zh-CN" dirty="0">
                <a:ea typeface="宋体" pitchFamily="2" charset="-122"/>
              </a:rPr>
              <a:t>CPU</a:t>
            </a:r>
            <a:r>
              <a:rPr lang="zh-CN" altLang="en-US" dirty="0">
                <a:ea typeface="宋体" pitchFamily="2" charset="-122"/>
              </a:rPr>
              <a:t>不再介入具体的</a:t>
            </a:r>
            <a:r>
              <a:rPr lang="en-US" altLang="zh-CN" dirty="0">
                <a:ea typeface="宋体" pitchFamily="2" charset="-122"/>
              </a:rPr>
              <a:t>I/O</a:t>
            </a:r>
            <a:r>
              <a:rPr lang="zh-CN" altLang="en-US" dirty="0">
                <a:ea typeface="宋体" pitchFamily="2" charset="-122"/>
              </a:rPr>
              <a:t>操作，由</a:t>
            </a:r>
            <a:r>
              <a:rPr lang="en-US" altLang="zh-CN" dirty="0">
                <a:ea typeface="宋体" pitchFamily="2" charset="-122"/>
              </a:rPr>
              <a:t>DMA</a:t>
            </a:r>
            <a:r>
              <a:rPr lang="zh-CN" altLang="en-US" dirty="0">
                <a:ea typeface="宋体" pitchFamily="2" charset="-122"/>
              </a:rPr>
              <a:t>控制器来负责提供存储器地址信号、读写控制信号</a:t>
            </a:r>
            <a:r>
              <a:rPr lang="zh-CN" altLang="en-US" dirty="0" smtClean="0">
                <a:ea typeface="宋体" pitchFamily="2" charset="-122"/>
              </a:rPr>
              <a:t>等</a:t>
            </a:r>
            <a:endParaRPr lang="zh-CN" altLang="en-US" dirty="0">
              <a:ea typeface="宋体" pitchFamily="2" charset="-122"/>
            </a:endParaRPr>
          </a:p>
          <a:p>
            <a:pPr lvl="1">
              <a:lnSpc>
                <a:spcPct val="150000"/>
              </a:lnSpc>
              <a:spcBef>
                <a:spcPct val="30000"/>
              </a:spcBef>
            </a:pPr>
            <a:r>
              <a:rPr lang="en-US" altLang="zh-CN" dirty="0">
                <a:ea typeface="宋体" pitchFamily="2" charset="-122"/>
              </a:rPr>
              <a:t>CPU</a:t>
            </a:r>
            <a:r>
              <a:rPr lang="zh-CN" altLang="en-US" dirty="0">
                <a:ea typeface="宋体" pitchFamily="2" charset="-122"/>
              </a:rPr>
              <a:t>与</a:t>
            </a:r>
            <a:r>
              <a:rPr lang="en-US" altLang="zh-CN" dirty="0">
                <a:ea typeface="宋体" pitchFamily="2" charset="-122"/>
              </a:rPr>
              <a:t>I/O</a:t>
            </a:r>
            <a:r>
              <a:rPr lang="zh-CN" altLang="en-US" dirty="0">
                <a:ea typeface="宋体" pitchFamily="2" charset="-122"/>
              </a:rPr>
              <a:t>设备在更大的程度上并行工作，效率更</a:t>
            </a:r>
            <a:r>
              <a:rPr lang="zh-CN" altLang="en-US" dirty="0" smtClean="0">
                <a:ea typeface="宋体" pitchFamily="2" charset="-122"/>
              </a:rPr>
              <a:t>高</a:t>
            </a:r>
            <a:endParaRPr lang="zh-CN" altLang="en-US" dirty="0">
              <a:ea typeface="宋体" pitchFamily="2" charset="-122"/>
            </a:endParaRPr>
          </a:p>
          <a:p>
            <a:pPr lvl="1">
              <a:lnSpc>
                <a:spcPct val="150000"/>
              </a:lnSpc>
              <a:spcBef>
                <a:spcPct val="30000"/>
              </a:spcBef>
            </a:pPr>
            <a:r>
              <a:rPr lang="en-US" altLang="zh-CN" dirty="0" smtClean="0">
                <a:ea typeface="宋体" pitchFamily="2" charset="-122"/>
              </a:rPr>
              <a:t>DMA</a:t>
            </a:r>
            <a:r>
              <a:rPr lang="zh-CN" altLang="en-US" dirty="0" smtClean="0">
                <a:ea typeface="宋体" pitchFamily="2" charset="-122"/>
              </a:rPr>
              <a:t>方式适合高速设备的块数据传输</a:t>
            </a:r>
            <a:endParaRPr lang="en-US" altLang="zh-CN" dirty="0">
              <a:ea typeface="宋体" pitchFamily="2" charset="-122"/>
            </a:endParaRPr>
          </a:p>
          <a:p>
            <a:pPr lvl="2">
              <a:lnSpc>
                <a:spcPct val="150000"/>
              </a:lnSpc>
              <a:spcBef>
                <a:spcPct val="30000"/>
              </a:spcBef>
            </a:pPr>
            <a:r>
              <a:rPr lang="zh-CN" altLang="en-US" dirty="0" smtClean="0">
                <a:ea typeface="宋体" pitchFamily="2" charset="-122"/>
              </a:rPr>
              <a:t>常见的磁盘、显卡、网卡、声卡均支持</a:t>
            </a:r>
            <a:r>
              <a:rPr lang="en-US" altLang="zh-CN" dirty="0" smtClean="0">
                <a:ea typeface="宋体" pitchFamily="2" charset="-122"/>
              </a:rPr>
              <a:t>DMA</a:t>
            </a:r>
            <a:r>
              <a:rPr lang="zh-CN" altLang="en-US" dirty="0" smtClean="0">
                <a:ea typeface="宋体" pitchFamily="2" charset="-122"/>
              </a:rPr>
              <a:t>访问</a:t>
            </a:r>
            <a:endParaRPr lang="en-US" altLang="zh-CN" dirty="0" smtClean="0">
              <a:ea typeface="宋体" pitchFamily="2" charset="-122"/>
            </a:endParaRPr>
          </a:p>
          <a:p>
            <a:pPr lvl="2">
              <a:lnSpc>
                <a:spcPct val="150000"/>
              </a:lnSpc>
              <a:spcBef>
                <a:spcPct val="30000"/>
              </a:spcBef>
            </a:pPr>
            <a:r>
              <a:rPr lang="zh-CN" altLang="en-US" dirty="0" smtClean="0">
                <a:ea typeface="宋体" pitchFamily="2" charset="-122"/>
              </a:rPr>
              <a:t>如</a:t>
            </a:r>
            <a:r>
              <a:rPr lang="zh-CN" altLang="en-US" dirty="0">
                <a:ea typeface="宋体" pitchFamily="2" charset="-122"/>
              </a:rPr>
              <a:t>视频显示刷新、磁盘存储系统的读写，存储器到存储器的</a:t>
            </a:r>
            <a:r>
              <a:rPr lang="zh-CN" altLang="en-US" dirty="0" smtClean="0">
                <a:ea typeface="宋体" pitchFamily="2" charset="-122"/>
              </a:rPr>
              <a:t>传输（内存数据内部搬移）等</a:t>
            </a:r>
            <a:endParaRPr lang="en-US" altLang="zh-CN" dirty="0" smtClean="0">
              <a:ea typeface="宋体" pitchFamily="2" charset="-122"/>
            </a:endParaRPr>
          </a:p>
          <a:p>
            <a:pPr lvl="1">
              <a:lnSpc>
                <a:spcPct val="150000"/>
              </a:lnSpc>
              <a:spcBef>
                <a:spcPct val="30000"/>
              </a:spcBef>
            </a:pPr>
            <a:endParaRPr lang="en-US" altLang="zh-CN" dirty="0" smtClean="0">
              <a:ea typeface="宋体" pitchFamily="2" charset="-122"/>
            </a:endParaRPr>
          </a:p>
          <a:p>
            <a:pPr lvl="1">
              <a:lnSpc>
                <a:spcPct val="150000"/>
              </a:lnSpc>
              <a:spcBef>
                <a:spcPct val="30000"/>
              </a:spcBef>
            </a:pPr>
            <a:endParaRPr lang="zh-CN" altLang="en-US" dirty="0">
              <a:ea typeface="宋体" pitchFamily="2" charset="-122"/>
            </a:endParaRPr>
          </a:p>
        </p:txBody>
      </p:sp>
    </p:spTree>
    <p:extLst>
      <p:ext uri="{BB962C8B-B14F-4D97-AF65-F5344CB8AC3E}">
        <p14:creationId xmlns:p14="http://schemas.microsoft.com/office/powerpoint/2010/main" val="39281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227">
                                            <p:txEl>
                                              <p:pRg st="1" end="1"/>
                                            </p:txEl>
                                          </p:spTgt>
                                        </p:tgtEl>
                                        <p:attrNameLst>
                                          <p:attrName>style.visibility</p:attrName>
                                        </p:attrNameLst>
                                      </p:cBhvr>
                                      <p:to>
                                        <p:strVal val="visible"/>
                                      </p:to>
                                    </p:set>
                                    <p:animEffect transition="in" filter="fade">
                                      <p:cBhvr>
                                        <p:cTn id="7" dur="500"/>
                                        <p:tgtEl>
                                          <p:spTgt spid="4362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227">
                                            <p:txEl>
                                              <p:pRg st="2" end="2"/>
                                            </p:txEl>
                                          </p:spTgt>
                                        </p:tgtEl>
                                        <p:attrNameLst>
                                          <p:attrName>style.visibility</p:attrName>
                                        </p:attrNameLst>
                                      </p:cBhvr>
                                      <p:to>
                                        <p:strVal val="visible"/>
                                      </p:to>
                                    </p:set>
                                    <p:animEffect transition="in" filter="fade">
                                      <p:cBhvr>
                                        <p:cTn id="12" dur="500"/>
                                        <p:tgtEl>
                                          <p:spTgt spid="4362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227">
                                            <p:txEl>
                                              <p:pRg st="3" end="3"/>
                                            </p:txEl>
                                          </p:spTgt>
                                        </p:tgtEl>
                                        <p:attrNameLst>
                                          <p:attrName>style.visibility</p:attrName>
                                        </p:attrNameLst>
                                      </p:cBhvr>
                                      <p:to>
                                        <p:strVal val="visible"/>
                                      </p:to>
                                    </p:set>
                                    <p:animEffect transition="in" filter="fade">
                                      <p:cBhvr>
                                        <p:cTn id="17" dur="500"/>
                                        <p:tgtEl>
                                          <p:spTgt spid="4362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6227">
                                            <p:txEl>
                                              <p:pRg st="4" end="4"/>
                                            </p:txEl>
                                          </p:spTgt>
                                        </p:tgtEl>
                                        <p:attrNameLst>
                                          <p:attrName>style.visibility</p:attrName>
                                        </p:attrNameLst>
                                      </p:cBhvr>
                                      <p:to>
                                        <p:strVal val="visible"/>
                                      </p:to>
                                    </p:set>
                                    <p:animEffect transition="in" filter="fade">
                                      <p:cBhvr>
                                        <p:cTn id="22" dur="500"/>
                                        <p:tgtEl>
                                          <p:spTgt spid="4362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6227">
                                            <p:txEl>
                                              <p:pRg st="5" end="5"/>
                                            </p:txEl>
                                          </p:spTgt>
                                        </p:tgtEl>
                                        <p:attrNameLst>
                                          <p:attrName>style.visibility</p:attrName>
                                        </p:attrNameLst>
                                      </p:cBhvr>
                                      <p:to>
                                        <p:strVal val="visible"/>
                                      </p:to>
                                    </p:set>
                                    <p:animEffect transition="in" filter="fade">
                                      <p:cBhvr>
                                        <p:cTn id="27" dur="500"/>
                                        <p:tgtEl>
                                          <p:spTgt spid="43622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6227">
                                            <p:txEl>
                                              <p:pRg st="6" end="6"/>
                                            </p:txEl>
                                          </p:spTgt>
                                        </p:tgtEl>
                                        <p:attrNameLst>
                                          <p:attrName>style.visibility</p:attrName>
                                        </p:attrNameLst>
                                      </p:cBhvr>
                                      <p:to>
                                        <p:strVal val="visible"/>
                                      </p:to>
                                    </p:set>
                                    <p:animEffect transition="in" filter="fade">
                                      <p:cBhvr>
                                        <p:cTn id="32" dur="500"/>
                                        <p:tgtEl>
                                          <p:spTgt spid="4362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910208" y="332656"/>
            <a:ext cx="5257800" cy="372603"/>
          </a:xfrm>
        </p:spPr>
        <p:txBody>
          <a:bodyPr/>
          <a:lstStyle/>
          <a:p>
            <a:r>
              <a:rPr lang="en-US" altLang="zh-CN" i="0" dirty="0" smtClean="0">
                <a:latin typeface="+mn-lt"/>
              </a:rPr>
              <a:t>5 </a:t>
            </a:r>
            <a:r>
              <a:rPr lang="en-US" altLang="zh-CN" i="0" dirty="0">
                <a:latin typeface="+mn-lt"/>
              </a:rPr>
              <a:t>DMA</a:t>
            </a:r>
            <a:r>
              <a:rPr lang="zh-CN" altLang="en-US" i="0" dirty="0" smtClean="0">
                <a:latin typeface="+mn-lt"/>
              </a:rPr>
              <a:t>过程</a:t>
            </a:r>
            <a:endParaRPr lang="zh-CN" altLang="en-US" i="0" dirty="0">
              <a:latin typeface="+mn-lt"/>
            </a:endParaRPr>
          </a:p>
        </p:txBody>
      </p:sp>
      <p:sp>
        <p:nvSpPr>
          <p:cNvPr id="437251" name="Rectangle 3"/>
          <p:cNvSpPr>
            <a:spLocks noGrp="1" noChangeArrowheads="1"/>
          </p:cNvSpPr>
          <p:nvPr>
            <p:ph type="body" idx="1"/>
          </p:nvPr>
        </p:nvSpPr>
        <p:spPr>
          <a:xfrm>
            <a:off x="910208" y="980728"/>
            <a:ext cx="10586392" cy="3929281"/>
          </a:xfrm>
        </p:spPr>
        <p:txBody>
          <a:bodyPr/>
          <a:lstStyle/>
          <a:p>
            <a:pPr>
              <a:lnSpc>
                <a:spcPct val="150000"/>
              </a:lnSpc>
              <a:spcBef>
                <a:spcPts val="0"/>
              </a:spcBef>
            </a:pPr>
            <a:r>
              <a:rPr lang="en-US" altLang="zh-CN" dirty="0">
                <a:ea typeface="宋体" pitchFamily="2" charset="-122"/>
              </a:rPr>
              <a:t>DMA</a:t>
            </a:r>
            <a:r>
              <a:rPr lang="zh-CN" altLang="en-US" dirty="0">
                <a:ea typeface="宋体" pitchFamily="2" charset="-122"/>
              </a:rPr>
              <a:t>请求</a:t>
            </a:r>
          </a:p>
          <a:p>
            <a:pPr lvl="1">
              <a:lnSpc>
                <a:spcPct val="150000"/>
              </a:lnSpc>
              <a:spcBef>
                <a:spcPts val="0"/>
              </a:spcBef>
            </a:pPr>
            <a:r>
              <a:rPr lang="zh-CN" altLang="en-US" sz="2000" dirty="0">
                <a:ea typeface="宋体" pitchFamily="2" charset="-122"/>
              </a:rPr>
              <a:t>当接口做好数据传输的准备，通过有关逻辑向</a:t>
            </a:r>
            <a:r>
              <a:rPr lang="en-US" altLang="zh-CN" sz="2000" dirty="0">
                <a:ea typeface="宋体" pitchFamily="2" charset="-122"/>
              </a:rPr>
              <a:t>CPU</a:t>
            </a:r>
            <a:r>
              <a:rPr lang="zh-CN" altLang="en-US" sz="2000" dirty="0">
                <a:ea typeface="宋体" pitchFamily="2" charset="-122"/>
              </a:rPr>
              <a:t>发出</a:t>
            </a:r>
            <a:r>
              <a:rPr lang="en-US" altLang="zh-CN" sz="2000" dirty="0">
                <a:ea typeface="宋体" pitchFamily="2" charset="-122"/>
              </a:rPr>
              <a:t>DMA</a:t>
            </a:r>
            <a:r>
              <a:rPr lang="zh-CN" altLang="en-US" sz="2000" dirty="0">
                <a:ea typeface="宋体" pitchFamily="2" charset="-122"/>
              </a:rPr>
              <a:t>请求信号。</a:t>
            </a:r>
          </a:p>
          <a:p>
            <a:pPr>
              <a:lnSpc>
                <a:spcPct val="150000"/>
              </a:lnSpc>
              <a:spcBef>
                <a:spcPts val="0"/>
              </a:spcBef>
            </a:pPr>
            <a:r>
              <a:rPr lang="en-US" altLang="zh-CN" dirty="0">
                <a:ea typeface="宋体" pitchFamily="2" charset="-122"/>
              </a:rPr>
              <a:t>CPU</a:t>
            </a:r>
            <a:r>
              <a:rPr lang="zh-CN" altLang="en-US" dirty="0">
                <a:ea typeface="宋体" pitchFamily="2" charset="-122"/>
              </a:rPr>
              <a:t>的工作：初始化</a:t>
            </a:r>
            <a:r>
              <a:rPr lang="en-US" altLang="zh-CN" dirty="0">
                <a:ea typeface="宋体" pitchFamily="2" charset="-122"/>
              </a:rPr>
              <a:t>DMA</a:t>
            </a:r>
            <a:r>
              <a:rPr lang="zh-CN" altLang="en-US" dirty="0">
                <a:ea typeface="宋体" pitchFamily="2" charset="-122"/>
              </a:rPr>
              <a:t>控制器</a:t>
            </a:r>
          </a:p>
          <a:p>
            <a:pPr lvl="1">
              <a:lnSpc>
                <a:spcPct val="150000"/>
              </a:lnSpc>
              <a:spcBef>
                <a:spcPts val="0"/>
              </a:spcBef>
            </a:pPr>
            <a:r>
              <a:rPr lang="zh-CN" altLang="en-US" sz="2000" dirty="0">
                <a:ea typeface="宋体" pitchFamily="2" charset="-122"/>
              </a:rPr>
              <a:t>设置数据传送方向：是请求读还是请求写（对存储器而言）</a:t>
            </a:r>
          </a:p>
          <a:p>
            <a:pPr lvl="1">
              <a:lnSpc>
                <a:spcPct val="150000"/>
              </a:lnSpc>
              <a:spcBef>
                <a:spcPts val="0"/>
              </a:spcBef>
            </a:pPr>
            <a:r>
              <a:rPr lang="zh-CN" altLang="en-US" sz="2000" dirty="0">
                <a:ea typeface="宋体" pitchFamily="2" charset="-122"/>
              </a:rPr>
              <a:t>设置</a:t>
            </a:r>
            <a:r>
              <a:rPr lang="en-US" altLang="zh-CN" sz="2000" dirty="0">
                <a:ea typeface="宋体" pitchFamily="2" charset="-122"/>
              </a:rPr>
              <a:t>I/O</a:t>
            </a:r>
            <a:r>
              <a:rPr lang="zh-CN" altLang="en-US" sz="2000" dirty="0">
                <a:ea typeface="宋体" pitchFamily="2" charset="-122"/>
              </a:rPr>
              <a:t>接口地址：</a:t>
            </a:r>
            <a:r>
              <a:rPr lang="en-US" altLang="zh-CN" sz="2000" dirty="0">
                <a:ea typeface="宋体" pitchFamily="2" charset="-122"/>
              </a:rPr>
              <a:t>DMA</a:t>
            </a:r>
            <a:r>
              <a:rPr lang="zh-CN" altLang="en-US" sz="2000" dirty="0">
                <a:ea typeface="宋体" pitchFamily="2" charset="-122"/>
              </a:rPr>
              <a:t>操作所涉及的</a:t>
            </a:r>
            <a:r>
              <a:rPr lang="en-US" altLang="zh-CN" sz="2000" dirty="0">
                <a:ea typeface="宋体" pitchFamily="2" charset="-122"/>
              </a:rPr>
              <a:t>I/O</a:t>
            </a:r>
            <a:r>
              <a:rPr lang="zh-CN" altLang="en-US" sz="2000" dirty="0">
                <a:ea typeface="宋体" pitchFamily="2" charset="-122"/>
              </a:rPr>
              <a:t>接口的地址</a:t>
            </a:r>
          </a:p>
          <a:p>
            <a:pPr lvl="1">
              <a:lnSpc>
                <a:spcPct val="150000"/>
              </a:lnSpc>
              <a:spcBef>
                <a:spcPts val="0"/>
              </a:spcBef>
            </a:pPr>
            <a:r>
              <a:rPr lang="zh-CN" altLang="en-US" sz="2000" dirty="0">
                <a:ea typeface="宋体" pitchFamily="2" charset="-122"/>
              </a:rPr>
              <a:t>设置存储器起始地址：读或写存储器的起始单元地址</a:t>
            </a:r>
          </a:p>
          <a:p>
            <a:pPr lvl="1">
              <a:lnSpc>
                <a:spcPct val="150000"/>
              </a:lnSpc>
              <a:spcBef>
                <a:spcPts val="0"/>
              </a:spcBef>
            </a:pPr>
            <a:r>
              <a:rPr lang="zh-CN" altLang="en-US" sz="2000" dirty="0">
                <a:ea typeface="宋体" pitchFamily="2" charset="-122"/>
              </a:rPr>
              <a:t>设置传送的数据数量：传送数据的字数</a:t>
            </a:r>
          </a:p>
          <a:p>
            <a:pPr lvl="1">
              <a:lnSpc>
                <a:spcPct val="150000"/>
              </a:lnSpc>
              <a:spcBef>
                <a:spcPts val="0"/>
              </a:spcBef>
            </a:pPr>
            <a:r>
              <a:rPr lang="zh-CN" altLang="en-US" sz="2000" dirty="0">
                <a:ea typeface="宋体" pitchFamily="2" charset="-122"/>
              </a:rPr>
              <a:t>有关中断方式的设置：</a:t>
            </a:r>
            <a:r>
              <a:rPr lang="en-US" altLang="zh-CN" sz="2000" dirty="0">
                <a:ea typeface="宋体" pitchFamily="2" charset="-122"/>
              </a:rPr>
              <a:t>DMA</a:t>
            </a:r>
            <a:r>
              <a:rPr lang="zh-CN" altLang="en-US" sz="2000" dirty="0">
                <a:ea typeface="宋体" pitchFamily="2" charset="-122"/>
              </a:rPr>
              <a:t>结束后通过中断方式请求</a:t>
            </a:r>
            <a:r>
              <a:rPr lang="en-US" altLang="zh-CN" sz="2000" dirty="0">
                <a:ea typeface="宋体" pitchFamily="2" charset="-122"/>
              </a:rPr>
              <a:t>CPU</a:t>
            </a:r>
            <a:r>
              <a:rPr lang="zh-CN" altLang="en-US" sz="2000" dirty="0">
                <a:ea typeface="宋体" pitchFamily="2" charset="-122"/>
              </a:rPr>
              <a:t>处理</a:t>
            </a:r>
          </a:p>
        </p:txBody>
      </p:sp>
    </p:spTree>
    <p:extLst>
      <p:ext uri="{BB962C8B-B14F-4D97-AF65-F5344CB8AC3E}">
        <p14:creationId xmlns:p14="http://schemas.microsoft.com/office/powerpoint/2010/main" val="273502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251">
                                            <p:txEl>
                                              <p:pRg st="2" end="2"/>
                                            </p:txEl>
                                          </p:spTgt>
                                        </p:tgtEl>
                                        <p:attrNameLst>
                                          <p:attrName>style.visibility</p:attrName>
                                        </p:attrNameLst>
                                      </p:cBhvr>
                                      <p:to>
                                        <p:strVal val="visible"/>
                                      </p:to>
                                    </p:set>
                                    <p:animEffect transition="in" filter="fade">
                                      <p:cBhvr>
                                        <p:cTn id="7" dur="500"/>
                                        <p:tgtEl>
                                          <p:spTgt spid="43725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251">
                                            <p:txEl>
                                              <p:pRg st="3" end="3"/>
                                            </p:txEl>
                                          </p:spTgt>
                                        </p:tgtEl>
                                        <p:attrNameLst>
                                          <p:attrName>style.visibility</p:attrName>
                                        </p:attrNameLst>
                                      </p:cBhvr>
                                      <p:to>
                                        <p:strVal val="visible"/>
                                      </p:to>
                                    </p:set>
                                    <p:animEffect transition="in" filter="fade">
                                      <p:cBhvr>
                                        <p:cTn id="12" dur="500"/>
                                        <p:tgtEl>
                                          <p:spTgt spid="43725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7251">
                                            <p:txEl>
                                              <p:pRg st="4" end="4"/>
                                            </p:txEl>
                                          </p:spTgt>
                                        </p:tgtEl>
                                        <p:attrNameLst>
                                          <p:attrName>style.visibility</p:attrName>
                                        </p:attrNameLst>
                                      </p:cBhvr>
                                      <p:to>
                                        <p:strVal val="visible"/>
                                      </p:to>
                                    </p:set>
                                    <p:animEffect transition="in" filter="fade">
                                      <p:cBhvr>
                                        <p:cTn id="17" dur="500"/>
                                        <p:tgtEl>
                                          <p:spTgt spid="43725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7251">
                                            <p:txEl>
                                              <p:pRg st="5" end="5"/>
                                            </p:txEl>
                                          </p:spTgt>
                                        </p:tgtEl>
                                        <p:attrNameLst>
                                          <p:attrName>style.visibility</p:attrName>
                                        </p:attrNameLst>
                                      </p:cBhvr>
                                      <p:to>
                                        <p:strVal val="visible"/>
                                      </p:to>
                                    </p:set>
                                    <p:animEffect transition="in" filter="fade">
                                      <p:cBhvr>
                                        <p:cTn id="22" dur="500"/>
                                        <p:tgtEl>
                                          <p:spTgt spid="43725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7251">
                                            <p:txEl>
                                              <p:pRg st="6" end="6"/>
                                            </p:txEl>
                                          </p:spTgt>
                                        </p:tgtEl>
                                        <p:attrNameLst>
                                          <p:attrName>style.visibility</p:attrName>
                                        </p:attrNameLst>
                                      </p:cBhvr>
                                      <p:to>
                                        <p:strVal val="visible"/>
                                      </p:to>
                                    </p:set>
                                    <p:animEffect transition="in" filter="fade">
                                      <p:cBhvr>
                                        <p:cTn id="27" dur="500"/>
                                        <p:tgtEl>
                                          <p:spTgt spid="43725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7251">
                                            <p:txEl>
                                              <p:pRg st="7" end="7"/>
                                            </p:txEl>
                                          </p:spTgt>
                                        </p:tgtEl>
                                        <p:attrNameLst>
                                          <p:attrName>style.visibility</p:attrName>
                                        </p:attrNameLst>
                                      </p:cBhvr>
                                      <p:to>
                                        <p:strVal val="visible"/>
                                      </p:to>
                                    </p:set>
                                    <p:animEffect transition="in" filter="fade">
                                      <p:cBhvr>
                                        <p:cTn id="32" dur="500"/>
                                        <p:tgtEl>
                                          <p:spTgt spid="437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767408" y="332656"/>
            <a:ext cx="5257800" cy="372603"/>
          </a:xfrm>
        </p:spPr>
        <p:txBody>
          <a:bodyPr/>
          <a:lstStyle/>
          <a:p>
            <a:r>
              <a:rPr lang="en-US" altLang="zh-CN" i="0" dirty="0" smtClean="0">
                <a:latin typeface="+mn-lt"/>
              </a:rPr>
              <a:t>5 DMA</a:t>
            </a:r>
            <a:r>
              <a:rPr lang="zh-CN" altLang="en-US" i="0" dirty="0" smtClean="0">
                <a:latin typeface="+mn-lt"/>
              </a:rPr>
              <a:t>过程</a:t>
            </a:r>
            <a:endParaRPr lang="zh-CN" altLang="en-US" i="0" dirty="0">
              <a:latin typeface="+mn-lt"/>
            </a:endParaRPr>
          </a:p>
        </p:txBody>
      </p:sp>
      <p:sp>
        <p:nvSpPr>
          <p:cNvPr id="443395" name="Rectangle 3"/>
          <p:cNvSpPr>
            <a:spLocks noGrp="1" noChangeArrowheads="1"/>
          </p:cNvSpPr>
          <p:nvPr>
            <p:ph type="body" idx="1"/>
          </p:nvPr>
        </p:nvSpPr>
        <p:spPr>
          <a:xfrm>
            <a:off x="839416" y="952654"/>
            <a:ext cx="10153128" cy="4390946"/>
          </a:xfrm>
        </p:spPr>
        <p:txBody>
          <a:bodyPr/>
          <a:lstStyle/>
          <a:p>
            <a:pPr>
              <a:lnSpc>
                <a:spcPct val="150000"/>
              </a:lnSpc>
              <a:spcBef>
                <a:spcPts val="0"/>
              </a:spcBef>
            </a:pPr>
            <a:r>
              <a:rPr lang="en-US" altLang="zh-CN" dirty="0">
                <a:ea typeface="宋体" pitchFamily="2" charset="-122"/>
              </a:rPr>
              <a:t>DMA</a:t>
            </a:r>
            <a:r>
              <a:rPr lang="zh-CN" altLang="en-US" dirty="0">
                <a:ea typeface="宋体" pitchFamily="2" charset="-122"/>
              </a:rPr>
              <a:t>操作</a:t>
            </a:r>
          </a:p>
          <a:p>
            <a:pPr lvl="1">
              <a:lnSpc>
                <a:spcPct val="150000"/>
              </a:lnSpc>
              <a:spcBef>
                <a:spcPts val="0"/>
              </a:spcBef>
            </a:pPr>
            <a:r>
              <a:rPr lang="en-US" altLang="zh-CN" sz="2000" dirty="0">
                <a:ea typeface="宋体" pitchFamily="2" charset="-122"/>
              </a:rPr>
              <a:t>DMA</a:t>
            </a:r>
            <a:r>
              <a:rPr lang="zh-CN" altLang="en-US" sz="2000" dirty="0">
                <a:ea typeface="宋体" pitchFamily="2" charset="-122"/>
              </a:rPr>
              <a:t>控制器接到</a:t>
            </a:r>
            <a:r>
              <a:rPr lang="en-US" altLang="zh-CN" sz="2000" dirty="0">
                <a:ea typeface="宋体" pitchFamily="2" charset="-122"/>
              </a:rPr>
              <a:t>DMA</a:t>
            </a:r>
            <a:r>
              <a:rPr lang="zh-CN" altLang="en-US" sz="2000" dirty="0">
                <a:ea typeface="宋体" pitchFamily="2" charset="-122"/>
              </a:rPr>
              <a:t>应答信号后，通过控制逻辑向系统总线发送存储器地址信号、存储器读写控制信号、</a:t>
            </a:r>
            <a:r>
              <a:rPr lang="en-US" altLang="zh-CN" sz="2000" dirty="0">
                <a:ea typeface="宋体" pitchFamily="2" charset="-122"/>
              </a:rPr>
              <a:t>I/O</a:t>
            </a:r>
            <a:r>
              <a:rPr lang="zh-CN" altLang="en-US" sz="2000" dirty="0">
                <a:ea typeface="宋体" pitchFamily="2" charset="-122"/>
              </a:rPr>
              <a:t>接口读写控制信号等，完成一次数据传送。这些操作完全由</a:t>
            </a:r>
            <a:r>
              <a:rPr lang="en-US" altLang="zh-CN" sz="2000" dirty="0">
                <a:ea typeface="宋体" pitchFamily="2" charset="-122"/>
              </a:rPr>
              <a:t>DMA</a:t>
            </a:r>
            <a:r>
              <a:rPr lang="zh-CN" altLang="en-US" sz="2000" dirty="0">
                <a:ea typeface="宋体" pitchFamily="2" charset="-122"/>
              </a:rPr>
              <a:t>控制器完成。若是</a:t>
            </a:r>
            <a:r>
              <a:rPr lang="zh-CN" altLang="en-US" sz="2000" dirty="0">
                <a:solidFill>
                  <a:srgbClr val="FF0000"/>
                </a:solidFill>
                <a:ea typeface="宋体" pitchFamily="2" charset="-122"/>
              </a:rPr>
              <a:t>单字</a:t>
            </a:r>
            <a:r>
              <a:rPr lang="zh-CN" altLang="en-US" sz="2000" dirty="0">
                <a:ea typeface="宋体" pitchFamily="2" charset="-122"/>
              </a:rPr>
              <a:t>传输，一般仅需要一个总线周期，所以这种方式称为周期窃取（</a:t>
            </a:r>
            <a:r>
              <a:rPr lang="en-US" altLang="zh-CN" sz="2000" dirty="0">
                <a:ea typeface="宋体" pitchFamily="2" charset="-122"/>
              </a:rPr>
              <a:t>cycle-stealing</a:t>
            </a:r>
            <a:r>
              <a:rPr lang="zh-CN" altLang="en-US" sz="2000" dirty="0">
                <a:ea typeface="宋体" pitchFamily="2" charset="-122"/>
              </a:rPr>
              <a:t>，或者叫周期</a:t>
            </a:r>
            <a:r>
              <a:rPr lang="zh-CN" altLang="en-US" sz="2000" dirty="0" smtClean="0">
                <a:ea typeface="宋体" pitchFamily="2" charset="-122"/>
              </a:rPr>
              <a:t>挪用</a:t>
            </a:r>
            <a:r>
              <a:rPr lang="zh-CN" altLang="en-US" sz="2000" dirty="0">
                <a:ea typeface="宋体" pitchFamily="2" charset="-122"/>
              </a:rPr>
              <a:t>）</a:t>
            </a:r>
            <a:r>
              <a:rPr lang="zh-CN" altLang="en-US" sz="2000" dirty="0" smtClean="0">
                <a:ea typeface="宋体" pitchFamily="2" charset="-122"/>
              </a:rPr>
              <a:t>方式</a:t>
            </a:r>
            <a:r>
              <a:rPr lang="zh-CN" altLang="en-US" sz="2000" dirty="0">
                <a:ea typeface="宋体" pitchFamily="2" charset="-122"/>
              </a:rPr>
              <a:t>。若是</a:t>
            </a:r>
            <a:r>
              <a:rPr lang="zh-CN" altLang="en-US" sz="2000" dirty="0">
                <a:solidFill>
                  <a:srgbClr val="FF0000"/>
                </a:solidFill>
                <a:ea typeface="宋体" pitchFamily="2" charset="-122"/>
              </a:rPr>
              <a:t>成组</a:t>
            </a:r>
            <a:r>
              <a:rPr lang="zh-CN" altLang="en-US" sz="2000" dirty="0">
                <a:ea typeface="宋体" pitchFamily="2" charset="-122"/>
              </a:rPr>
              <a:t>传输，需要多个总线周期来完成。</a:t>
            </a:r>
          </a:p>
          <a:p>
            <a:pPr lvl="1">
              <a:lnSpc>
                <a:spcPct val="150000"/>
              </a:lnSpc>
              <a:spcBef>
                <a:spcPts val="0"/>
              </a:spcBef>
            </a:pPr>
            <a:r>
              <a:rPr lang="zh-CN" altLang="en-US" sz="2000" dirty="0">
                <a:ea typeface="宋体" pitchFamily="2" charset="-122"/>
              </a:rPr>
              <a:t>所有数据传送结束后，通过中断方式告知</a:t>
            </a:r>
            <a:r>
              <a:rPr lang="en-US" altLang="zh-CN" sz="2000" dirty="0">
                <a:ea typeface="宋体" pitchFamily="2" charset="-122"/>
              </a:rPr>
              <a:t>CPU</a:t>
            </a:r>
            <a:r>
              <a:rPr lang="zh-CN" altLang="en-US" sz="2000" dirty="0">
                <a:ea typeface="宋体" pitchFamily="2" charset="-122"/>
              </a:rPr>
              <a:t>进行善后处理。</a:t>
            </a:r>
          </a:p>
          <a:p>
            <a:pPr lvl="1">
              <a:lnSpc>
                <a:spcPct val="150000"/>
              </a:lnSpc>
              <a:spcBef>
                <a:spcPts val="0"/>
              </a:spcBef>
            </a:pPr>
            <a:r>
              <a:rPr lang="en-US" altLang="zh-CN" sz="2000" dirty="0">
                <a:ea typeface="宋体" pitchFamily="2" charset="-122"/>
              </a:rPr>
              <a:t>CPU</a:t>
            </a:r>
            <a:r>
              <a:rPr lang="zh-CN" altLang="en-US" sz="2000" dirty="0">
                <a:ea typeface="宋体" pitchFamily="2" charset="-122"/>
              </a:rPr>
              <a:t>仅在开始</a:t>
            </a:r>
            <a:r>
              <a:rPr lang="en-US" altLang="zh-CN" sz="2000" dirty="0">
                <a:ea typeface="宋体" pitchFamily="2" charset="-122"/>
              </a:rPr>
              <a:t>DMA</a:t>
            </a:r>
            <a:r>
              <a:rPr lang="zh-CN" altLang="en-US" sz="2000" dirty="0">
                <a:ea typeface="宋体" pitchFamily="2" charset="-122"/>
              </a:rPr>
              <a:t>操作之前和完成</a:t>
            </a:r>
            <a:r>
              <a:rPr lang="en-US" altLang="zh-CN" sz="2000" dirty="0">
                <a:ea typeface="宋体" pitchFamily="2" charset="-122"/>
              </a:rPr>
              <a:t>DMA</a:t>
            </a:r>
            <a:r>
              <a:rPr lang="zh-CN" altLang="en-US" sz="2000" dirty="0">
                <a:ea typeface="宋体" pitchFamily="2" charset="-122"/>
              </a:rPr>
              <a:t>操作之后参与</a:t>
            </a:r>
            <a:r>
              <a:rPr lang="en-US" altLang="zh-CN" sz="2000" dirty="0">
                <a:ea typeface="宋体" pitchFamily="2" charset="-122"/>
              </a:rPr>
              <a:t>I/O</a:t>
            </a:r>
            <a:r>
              <a:rPr lang="zh-CN" altLang="en-US" sz="2000" dirty="0">
                <a:ea typeface="宋体" pitchFamily="2" charset="-122"/>
              </a:rPr>
              <a:t>处理，在</a:t>
            </a:r>
            <a:r>
              <a:rPr lang="en-US" altLang="zh-CN" sz="2000" dirty="0">
                <a:ea typeface="宋体" pitchFamily="2" charset="-122"/>
              </a:rPr>
              <a:t>DMA</a:t>
            </a:r>
            <a:r>
              <a:rPr lang="zh-CN" altLang="en-US" sz="2000" dirty="0">
                <a:ea typeface="宋体" pitchFamily="2" charset="-122"/>
              </a:rPr>
              <a:t>过程中，</a:t>
            </a:r>
            <a:r>
              <a:rPr lang="en-US" altLang="zh-CN" sz="2000" dirty="0">
                <a:ea typeface="宋体" pitchFamily="2" charset="-122"/>
              </a:rPr>
              <a:t>CPU</a:t>
            </a:r>
            <a:r>
              <a:rPr lang="zh-CN" altLang="en-US" sz="2000" dirty="0">
                <a:ea typeface="宋体" pitchFamily="2" charset="-122"/>
              </a:rPr>
              <a:t>可以运行原来的程序</a:t>
            </a:r>
            <a:endParaRPr lang="en-US" altLang="zh-CN" sz="2000" dirty="0">
              <a:ea typeface="宋体" pitchFamily="2" charset="-122"/>
            </a:endParaRPr>
          </a:p>
        </p:txBody>
      </p:sp>
    </p:spTree>
    <p:extLst>
      <p:ext uri="{BB962C8B-B14F-4D97-AF65-F5344CB8AC3E}">
        <p14:creationId xmlns:p14="http://schemas.microsoft.com/office/powerpoint/2010/main" val="7935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395">
                                            <p:txEl>
                                              <p:pRg st="2" end="2"/>
                                            </p:txEl>
                                          </p:spTgt>
                                        </p:tgtEl>
                                        <p:attrNameLst>
                                          <p:attrName>style.visibility</p:attrName>
                                        </p:attrNameLst>
                                      </p:cBhvr>
                                      <p:to>
                                        <p:strVal val="visible"/>
                                      </p:to>
                                    </p:set>
                                    <p:animEffect transition="in" filter="fade">
                                      <p:cBhvr>
                                        <p:cTn id="7" dur="500"/>
                                        <p:tgtEl>
                                          <p:spTgt spid="4433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395">
                                            <p:txEl>
                                              <p:pRg st="3" end="3"/>
                                            </p:txEl>
                                          </p:spTgt>
                                        </p:tgtEl>
                                        <p:attrNameLst>
                                          <p:attrName>style.visibility</p:attrName>
                                        </p:attrNameLst>
                                      </p:cBhvr>
                                      <p:to>
                                        <p:strVal val="visible"/>
                                      </p:to>
                                    </p:set>
                                    <p:animEffect transition="in" filter="fade">
                                      <p:cBhvr>
                                        <p:cTn id="12" dur="500"/>
                                        <p:tgtEl>
                                          <p:spTgt spid="4433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983432" y="332656"/>
            <a:ext cx="5257800" cy="372603"/>
          </a:xfrm>
        </p:spPr>
        <p:txBody>
          <a:bodyPr/>
          <a:lstStyle/>
          <a:p>
            <a:r>
              <a:rPr lang="en-US" altLang="zh-CN" i="0" dirty="0" smtClean="0">
                <a:latin typeface="+mn-lt"/>
              </a:rPr>
              <a:t>5 DMA</a:t>
            </a:r>
            <a:r>
              <a:rPr lang="zh-CN" altLang="en-US" i="0" dirty="0" smtClean="0">
                <a:latin typeface="+mn-lt"/>
              </a:rPr>
              <a:t>过程</a:t>
            </a:r>
            <a:endParaRPr lang="en-US" altLang="zh-CN" i="0" dirty="0">
              <a:latin typeface="+mn-lt"/>
            </a:endParaRPr>
          </a:p>
        </p:txBody>
      </p:sp>
      <p:sp>
        <p:nvSpPr>
          <p:cNvPr id="444423" name="Rectangle 7"/>
          <p:cNvSpPr>
            <a:spLocks noChangeArrowheads="1"/>
          </p:cNvSpPr>
          <p:nvPr/>
        </p:nvSpPr>
        <p:spPr bwMode="auto">
          <a:xfrm>
            <a:off x="983432" y="777417"/>
            <a:ext cx="10657184" cy="5755906"/>
          </a:xfrm>
          <a:prstGeom prst="rect">
            <a:avLst/>
          </a:prstGeom>
          <a:noFill/>
          <a:ln w="12700">
            <a:noFill/>
            <a:miter lim="800000"/>
            <a:headEnd/>
            <a:tailEnd/>
          </a:ln>
          <a:effectLst/>
        </p:spPr>
        <p:txBody>
          <a:bodyPr wrap="square" lIns="63500" tIns="61200" rIns="63500" bIns="61200">
            <a:spAutoFit/>
          </a:bodyPr>
          <a:lstStyle/>
          <a:p>
            <a:pPr marL="284163" indent="-284163" algn="l">
              <a:lnSpc>
                <a:spcPct val="150000"/>
              </a:lnSpc>
              <a:spcBef>
                <a:spcPts val="0"/>
              </a:spcBef>
              <a:buClr>
                <a:srgbClr val="FF0000"/>
              </a:buClr>
              <a:buSzPct val="100000"/>
              <a:buFont typeface="Wingdings" pitchFamily="2" charset="2"/>
              <a:buChar char="v"/>
            </a:pPr>
            <a:r>
              <a:rPr lang="en-US" altLang="zh-CN" sz="2400" b="1" dirty="0">
                <a:solidFill>
                  <a:schemeClr val="tx1"/>
                </a:solidFill>
                <a:ea typeface="宋体" pitchFamily="2" charset="-122"/>
              </a:rPr>
              <a:t>DMA</a:t>
            </a:r>
            <a:r>
              <a:rPr lang="zh-CN" altLang="en-US" sz="2400" b="1" dirty="0">
                <a:solidFill>
                  <a:schemeClr val="tx1"/>
                </a:solidFill>
                <a:ea typeface="宋体" pitchFamily="2" charset="-122"/>
              </a:rPr>
              <a:t>方式</a:t>
            </a:r>
          </a:p>
          <a:p>
            <a:pPr marL="668338" lvl="1" indent="-193675" algn="l">
              <a:lnSpc>
                <a:spcPct val="150000"/>
              </a:lnSpc>
              <a:spcBef>
                <a:spcPts val="0"/>
              </a:spcBef>
              <a:buClr>
                <a:srgbClr val="001ADC"/>
              </a:buClr>
              <a:buSzPct val="100000"/>
              <a:buFont typeface="Wingdings" pitchFamily="2" charset="2"/>
              <a:buChar char="Ø"/>
            </a:pPr>
            <a:r>
              <a:rPr lang="zh-CN" altLang="en-US" b="1" dirty="0">
                <a:solidFill>
                  <a:schemeClr val="tx1"/>
                </a:solidFill>
                <a:ea typeface="宋体" pitchFamily="2" charset="-122"/>
              </a:rPr>
              <a:t>停止</a:t>
            </a:r>
            <a:r>
              <a:rPr lang="en-US" altLang="zh-CN" b="1" dirty="0">
                <a:solidFill>
                  <a:schemeClr val="tx1"/>
                </a:solidFill>
                <a:ea typeface="宋体" pitchFamily="2" charset="-122"/>
              </a:rPr>
              <a:t>CPU</a:t>
            </a:r>
            <a:r>
              <a:rPr lang="zh-CN" altLang="en-US" b="1" dirty="0">
                <a:solidFill>
                  <a:schemeClr val="tx1"/>
                </a:solidFill>
                <a:ea typeface="宋体" pitchFamily="2" charset="-122"/>
              </a:rPr>
              <a:t>访问内存（</a:t>
            </a:r>
            <a:r>
              <a:rPr lang="zh-CN" altLang="en-US" b="1" dirty="0">
                <a:solidFill>
                  <a:srgbClr val="FF0000"/>
                </a:solidFill>
                <a:ea typeface="宋体" pitchFamily="2" charset="-122"/>
              </a:rPr>
              <a:t>成组</a:t>
            </a:r>
            <a:r>
              <a:rPr lang="zh-CN" altLang="en-US" b="1" dirty="0">
                <a:solidFill>
                  <a:schemeClr val="tx1"/>
                </a:solidFill>
                <a:ea typeface="宋体" pitchFamily="2" charset="-122"/>
              </a:rPr>
              <a:t>传送方式）</a:t>
            </a:r>
          </a:p>
          <a:p>
            <a:pPr marL="1050925" lvl="2" indent="-192088" algn="l">
              <a:lnSpc>
                <a:spcPct val="150000"/>
              </a:lnSpc>
              <a:spcBef>
                <a:spcPts val="0"/>
              </a:spcBef>
              <a:buClr>
                <a:srgbClr val="05AD01"/>
              </a:buClr>
              <a:buSzPct val="100000"/>
              <a:buFont typeface="Wingdings" pitchFamily="2" charset="2"/>
              <a:buChar char="§"/>
            </a:pPr>
            <a:r>
              <a:rPr lang="zh-CN" altLang="en-US" b="1" dirty="0">
                <a:solidFill>
                  <a:schemeClr val="tx1"/>
                </a:solidFill>
                <a:ea typeface="宋体" pitchFamily="2" charset="-122"/>
              </a:rPr>
              <a:t>一次</a:t>
            </a:r>
            <a:r>
              <a:rPr lang="en-US" altLang="zh-CN" b="1" dirty="0">
                <a:solidFill>
                  <a:schemeClr val="tx1"/>
                </a:solidFill>
                <a:ea typeface="宋体" pitchFamily="2" charset="-122"/>
              </a:rPr>
              <a:t>DMA</a:t>
            </a:r>
            <a:r>
              <a:rPr lang="zh-CN" altLang="en-US" b="1" dirty="0">
                <a:solidFill>
                  <a:schemeClr val="tx1"/>
                </a:solidFill>
                <a:ea typeface="宋体" pitchFamily="2" charset="-122"/>
              </a:rPr>
              <a:t>请求得到响应后，</a:t>
            </a:r>
            <a:r>
              <a:rPr lang="en-US" altLang="zh-CN" b="1" dirty="0">
                <a:solidFill>
                  <a:schemeClr val="tx1"/>
                </a:solidFill>
                <a:ea typeface="宋体" pitchFamily="2" charset="-122"/>
              </a:rPr>
              <a:t>DMA</a:t>
            </a:r>
            <a:r>
              <a:rPr lang="zh-CN" altLang="en-US" b="1" dirty="0">
                <a:solidFill>
                  <a:schemeClr val="tx1"/>
                </a:solidFill>
                <a:ea typeface="宋体" pitchFamily="2" charset="-122"/>
              </a:rPr>
              <a:t>控制器完全占用总线，进行块数据（多字）传送，直到所有数据传送完毕才释放总线，这段时间完全停止</a:t>
            </a:r>
            <a:r>
              <a:rPr lang="en-US" altLang="zh-CN" b="1" dirty="0">
                <a:solidFill>
                  <a:schemeClr val="tx1"/>
                </a:solidFill>
                <a:ea typeface="宋体" pitchFamily="2" charset="-122"/>
              </a:rPr>
              <a:t>CPU</a:t>
            </a:r>
            <a:r>
              <a:rPr lang="zh-CN" altLang="en-US" b="1" dirty="0">
                <a:solidFill>
                  <a:schemeClr val="tx1"/>
                </a:solidFill>
                <a:ea typeface="宋体" pitchFamily="2" charset="-122"/>
              </a:rPr>
              <a:t>访问内存。</a:t>
            </a:r>
          </a:p>
          <a:p>
            <a:pPr marL="1050925" lvl="2" indent="-192088" algn="l">
              <a:lnSpc>
                <a:spcPct val="150000"/>
              </a:lnSpc>
              <a:spcBef>
                <a:spcPts val="0"/>
              </a:spcBef>
              <a:buClr>
                <a:srgbClr val="05AD01"/>
              </a:buClr>
              <a:buSzPct val="100000"/>
              <a:buFont typeface="Wingdings" pitchFamily="2" charset="2"/>
              <a:buChar char="§"/>
            </a:pPr>
            <a:r>
              <a:rPr lang="zh-CN" altLang="en-US" b="1" dirty="0">
                <a:solidFill>
                  <a:schemeClr val="tx1"/>
                </a:solidFill>
                <a:ea typeface="宋体" pitchFamily="2" charset="-122"/>
              </a:rPr>
              <a:t>适用于高速外设与存储器交换数据的情况。</a:t>
            </a:r>
          </a:p>
          <a:p>
            <a:pPr marL="668338" lvl="1" indent="-193675" algn="l">
              <a:lnSpc>
                <a:spcPct val="150000"/>
              </a:lnSpc>
              <a:spcBef>
                <a:spcPts val="0"/>
              </a:spcBef>
              <a:buClr>
                <a:srgbClr val="001ADC"/>
              </a:buClr>
              <a:buSzPct val="100000"/>
              <a:buFont typeface="Wingdings" pitchFamily="2" charset="2"/>
              <a:buChar char="Ø"/>
            </a:pPr>
            <a:r>
              <a:rPr lang="zh-CN" altLang="en-US" b="1" dirty="0" smtClean="0">
                <a:solidFill>
                  <a:schemeClr val="tx1"/>
                </a:solidFill>
                <a:ea typeface="宋体" pitchFamily="2" charset="-122"/>
              </a:rPr>
              <a:t>交替访问，总线使用权分时控制，会增加内存存储周期，可能有</a:t>
            </a:r>
            <a:r>
              <a:rPr lang="en-US" altLang="zh-CN" b="1" dirty="0" smtClean="0">
                <a:solidFill>
                  <a:schemeClr val="tx1"/>
                </a:solidFill>
                <a:ea typeface="宋体" pitchFamily="2" charset="-122"/>
              </a:rPr>
              <a:t>DMA</a:t>
            </a:r>
            <a:r>
              <a:rPr lang="zh-CN" altLang="en-US" b="1" dirty="0" smtClean="0">
                <a:solidFill>
                  <a:schemeClr val="tx1"/>
                </a:solidFill>
                <a:ea typeface="宋体" pitchFamily="2" charset="-122"/>
              </a:rPr>
              <a:t>时间片浪费。</a:t>
            </a:r>
            <a:endParaRPr lang="en-US" altLang="zh-CN" b="1" dirty="0" smtClean="0">
              <a:solidFill>
                <a:schemeClr val="tx1"/>
              </a:solidFill>
              <a:ea typeface="宋体" pitchFamily="2" charset="-122"/>
            </a:endParaRPr>
          </a:p>
          <a:p>
            <a:pPr marL="668338" lvl="1" indent="-193675" algn="l">
              <a:lnSpc>
                <a:spcPct val="150000"/>
              </a:lnSpc>
              <a:spcBef>
                <a:spcPts val="0"/>
              </a:spcBef>
              <a:buClr>
                <a:srgbClr val="001ADC"/>
              </a:buClr>
              <a:buSzPct val="100000"/>
              <a:buFont typeface="Wingdings" pitchFamily="2" charset="2"/>
              <a:buChar char="Ø"/>
            </a:pPr>
            <a:r>
              <a:rPr lang="zh-CN" altLang="en-US" b="1" dirty="0" smtClean="0">
                <a:solidFill>
                  <a:schemeClr val="tx1"/>
                </a:solidFill>
                <a:ea typeface="宋体" pitchFamily="2" charset="-122"/>
              </a:rPr>
              <a:t>周期窃取</a:t>
            </a:r>
            <a:r>
              <a:rPr lang="zh-CN" altLang="en-US" b="1" dirty="0">
                <a:solidFill>
                  <a:schemeClr val="tx1"/>
                </a:solidFill>
                <a:ea typeface="宋体" pitchFamily="2" charset="-122"/>
              </a:rPr>
              <a:t>方式（</a:t>
            </a:r>
            <a:r>
              <a:rPr lang="zh-CN" altLang="en-US" b="1" dirty="0">
                <a:solidFill>
                  <a:srgbClr val="FF0000"/>
                </a:solidFill>
                <a:ea typeface="宋体" pitchFamily="2" charset="-122"/>
              </a:rPr>
              <a:t>单字</a:t>
            </a:r>
            <a:r>
              <a:rPr lang="zh-CN" altLang="en-US" b="1" dirty="0">
                <a:solidFill>
                  <a:schemeClr val="tx1"/>
                </a:solidFill>
                <a:ea typeface="宋体" pitchFamily="2" charset="-122"/>
              </a:rPr>
              <a:t>传送方式，</a:t>
            </a:r>
            <a:r>
              <a:rPr lang="en-US" altLang="zh-CN" b="1" dirty="0">
                <a:solidFill>
                  <a:schemeClr val="tx1"/>
                </a:solidFill>
                <a:ea typeface="宋体" pitchFamily="2" charset="-122"/>
              </a:rPr>
              <a:t>DMA</a:t>
            </a:r>
            <a:r>
              <a:rPr lang="zh-CN" altLang="en-US" b="1" dirty="0">
                <a:solidFill>
                  <a:schemeClr val="tx1"/>
                </a:solidFill>
                <a:ea typeface="宋体" pitchFamily="2" charset="-122"/>
              </a:rPr>
              <a:t>和</a:t>
            </a:r>
            <a:r>
              <a:rPr lang="en-US" altLang="zh-CN" b="1" dirty="0">
                <a:solidFill>
                  <a:schemeClr val="tx1"/>
                </a:solidFill>
                <a:ea typeface="宋体" pitchFamily="2" charset="-122"/>
              </a:rPr>
              <a:t>CPU</a:t>
            </a:r>
            <a:r>
              <a:rPr lang="zh-CN" altLang="en-US" b="1" dirty="0">
                <a:solidFill>
                  <a:schemeClr val="tx1"/>
                </a:solidFill>
                <a:ea typeface="宋体" pitchFamily="2" charset="-122"/>
              </a:rPr>
              <a:t>交替使用总线）</a:t>
            </a:r>
          </a:p>
          <a:p>
            <a:pPr marL="1050925" lvl="2" indent="-192088" algn="l">
              <a:lnSpc>
                <a:spcPct val="150000"/>
              </a:lnSpc>
              <a:spcBef>
                <a:spcPts val="0"/>
              </a:spcBef>
              <a:buClr>
                <a:srgbClr val="05AD01"/>
              </a:buClr>
              <a:buSzPct val="100000"/>
              <a:buFont typeface="Wingdings" pitchFamily="2" charset="2"/>
              <a:buChar char="§"/>
            </a:pPr>
            <a:r>
              <a:rPr lang="zh-CN" altLang="en-US" b="1" dirty="0">
                <a:solidFill>
                  <a:schemeClr val="tx1"/>
                </a:solidFill>
                <a:ea typeface="宋体" pitchFamily="2" charset="-122"/>
              </a:rPr>
              <a:t>每次</a:t>
            </a:r>
            <a:r>
              <a:rPr lang="en-US" altLang="zh-CN" b="1" dirty="0">
                <a:solidFill>
                  <a:schemeClr val="tx1"/>
                </a:solidFill>
                <a:ea typeface="宋体" pitchFamily="2" charset="-122"/>
              </a:rPr>
              <a:t>DMA</a:t>
            </a:r>
            <a:r>
              <a:rPr lang="zh-CN" altLang="en-US" b="1" dirty="0">
                <a:solidFill>
                  <a:schemeClr val="tx1"/>
                </a:solidFill>
                <a:ea typeface="宋体" pitchFamily="2" charset="-122"/>
              </a:rPr>
              <a:t>请求得到响应后，</a:t>
            </a:r>
            <a:r>
              <a:rPr lang="en-US" altLang="zh-CN" b="1" dirty="0">
                <a:solidFill>
                  <a:schemeClr val="tx1"/>
                </a:solidFill>
                <a:ea typeface="宋体" pitchFamily="2" charset="-122"/>
              </a:rPr>
              <a:t>DMA</a:t>
            </a:r>
            <a:r>
              <a:rPr lang="zh-CN" altLang="en-US" b="1" dirty="0">
                <a:solidFill>
                  <a:schemeClr val="tx1"/>
                </a:solidFill>
                <a:ea typeface="宋体" pitchFamily="2" charset="-122"/>
              </a:rPr>
              <a:t>控制器窃取一个总线周期完成一次数据传送，然后释放总线，</a:t>
            </a:r>
            <a:r>
              <a:rPr lang="en-US" altLang="zh-CN" b="1" dirty="0">
                <a:solidFill>
                  <a:schemeClr val="tx1"/>
                </a:solidFill>
                <a:ea typeface="宋体" pitchFamily="2" charset="-122"/>
              </a:rPr>
              <a:t>CPU</a:t>
            </a:r>
            <a:r>
              <a:rPr lang="zh-CN" altLang="en-US" b="1" dirty="0">
                <a:solidFill>
                  <a:schemeClr val="tx1"/>
                </a:solidFill>
                <a:ea typeface="宋体" pitchFamily="2" charset="-122"/>
              </a:rPr>
              <a:t>接着</a:t>
            </a:r>
            <a:r>
              <a:rPr lang="zh-CN" altLang="en-US" b="1" dirty="0" smtClean="0">
                <a:solidFill>
                  <a:schemeClr val="tx1"/>
                </a:solidFill>
                <a:ea typeface="宋体" pitchFamily="2" charset="-122"/>
              </a:rPr>
              <a:t>使用一个总线周期，</a:t>
            </a:r>
            <a:r>
              <a:rPr lang="zh-CN" altLang="en-US" b="1" dirty="0">
                <a:solidFill>
                  <a:schemeClr val="tx1"/>
                </a:solidFill>
                <a:ea typeface="宋体" pitchFamily="2" charset="-122"/>
              </a:rPr>
              <a:t>然后</a:t>
            </a:r>
            <a:r>
              <a:rPr lang="en-US" altLang="zh-CN" b="1" dirty="0">
                <a:solidFill>
                  <a:schemeClr val="tx1"/>
                </a:solidFill>
                <a:ea typeface="宋体" pitchFamily="2" charset="-122"/>
              </a:rPr>
              <a:t>DMA</a:t>
            </a:r>
            <a:r>
              <a:rPr lang="zh-CN" altLang="en-US" b="1" dirty="0">
                <a:solidFill>
                  <a:schemeClr val="tx1"/>
                </a:solidFill>
                <a:ea typeface="宋体" pitchFamily="2" charset="-122"/>
              </a:rPr>
              <a:t>再窃取一个周期，这样持续循环下去，直到数据传输结束。</a:t>
            </a:r>
          </a:p>
          <a:p>
            <a:pPr marL="1050925" lvl="2" indent="-192088" algn="l">
              <a:lnSpc>
                <a:spcPct val="150000"/>
              </a:lnSpc>
              <a:spcBef>
                <a:spcPts val="0"/>
              </a:spcBef>
              <a:buClr>
                <a:srgbClr val="05AD01"/>
              </a:buClr>
              <a:buSzPct val="100000"/>
              <a:buFont typeface="Wingdings" pitchFamily="2" charset="2"/>
              <a:buChar char="§"/>
            </a:pPr>
            <a:r>
              <a:rPr lang="zh-CN" altLang="en-US" b="1" dirty="0">
                <a:solidFill>
                  <a:schemeClr val="tx1"/>
                </a:solidFill>
                <a:ea typeface="宋体" pitchFamily="2" charset="-122"/>
              </a:rPr>
              <a:t>一般适用于存储器速度远高于</a:t>
            </a:r>
            <a:r>
              <a:rPr lang="en-US" altLang="zh-CN" b="1" dirty="0">
                <a:solidFill>
                  <a:schemeClr val="tx1"/>
                </a:solidFill>
                <a:ea typeface="宋体" pitchFamily="2" charset="-122"/>
              </a:rPr>
              <a:t>I/O</a:t>
            </a:r>
            <a:r>
              <a:rPr lang="zh-CN" altLang="en-US" b="1" dirty="0">
                <a:solidFill>
                  <a:schemeClr val="tx1"/>
                </a:solidFill>
                <a:ea typeface="宋体" pitchFamily="2" charset="-122"/>
              </a:rPr>
              <a:t>设备速度的情况</a:t>
            </a:r>
            <a:r>
              <a:rPr lang="zh-CN" altLang="en-US" b="1" dirty="0" smtClean="0">
                <a:solidFill>
                  <a:schemeClr val="tx1"/>
                </a:solidFill>
                <a:ea typeface="宋体" pitchFamily="2" charset="-122"/>
              </a:rPr>
              <a:t>。</a:t>
            </a:r>
            <a:endParaRPr lang="en-US" altLang="zh-CN" b="1" dirty="0" smtClean="0">
              <a:solidFill>
                <a:schemeClr val="tx1"/>
              </a:solidFill>
              <a:ea typeface="宋体" pitchFamily="2" charset="-122"/>
            </a:endParaRPr>
          </a:p>
          <a:p>
            <a:pPr marL="1050925" lvl="2" indent="-192088" algn="l">
              <a:lnSpc>
                <a:spcPct val="150000"/>
              </a:lnSpc>
              <a:spcBef>
                <a:spcPts val="0"/>
              </a:spcBef>
              <a:buClr>
                <a:srgbClr val="05AD01"/>
              </a:buClr>
              <a:buSzPct val="100000"/>
              <a:buFont typeface="Wingdings" pitchFamily="2" charset="2"/>
              <a:buChar char="§"/>
            </a:pPr>
            <a:r>
              <a:rPr lang="zh-CN" altLang="en-US" b="1" dirty="0">
                <a:solidFill>
                  <a:schemeClr val="tx1"/>
                </a:solidFill>
                <a:ea typeface="宋体" pitchFamily="2" charset="-122"/>
              </a:rPr>
              <a:t>微观：每传送一个数据，发一次</a:t>
            </a:r>
            <a:r>
              <a:rPr lang="en-US" altLang="zh-CN" b="1" dirty="0">
                <a:solidFill>
                  <a:schemeClr val="tx1"/>
                </a:solidFill>
                <a:ea typeface="宋体" pitchFamily="2" charset="-122"/>
              </a:rPr>
              <a:t>DMA</a:t>
            </a:r>
            <a:r>
              <a:rPr lang="zh-CN" altLang="en-US" b="1" dirty="0" smtClean="0">
                <a:solidFill>
                  <a:schemeClr val="tx1"/>
                </a:solidFill>
                <a:ea typeface="宋体" pitchFamily="2" charset="-122"/>
              </a:rPr>
              <a:t>请求；宏观：</a:t>
            </a:r>
            <a:r>
              <a:rPr lang="en-US" altLang="zh-CN" b="1" dirty="0" smtClean="0">
                <a:solidFill>
                  <a:schemeClr val="tx1"/>
                </a:solidFill>
                <a:ea typeface="宋体" pitchFamily="2" charset="-122"/>
              </a:rPr>
              <a:t>DMA</a:t>
            </a:r>
            <a:r>
              <a:rPr lang="zh-CN" altLang="en-US" b="1" dirty="0">
                <a:solidFill>
                  <a:schemeClr val="tx1"/>
                </a:solidFill>
                <a:ea typeface="宋体" pitchFamily="2" charset="-122"/>
              </a:rPr>
              <a:t>是连续传送一批</a:t>
            </a:r>
            <a:r>
              <a:rPr lang="zh-CN" altLang="en-US" b="1" dirty="0" smtClean="0">
                <a:solidFill>
                  <a:schemeClr val="tx1"/>
                </a:solidFill>
                <a:ea typeface="宋体" pitchFamily="2" charset="-122"/>
              </a:rPr>
              <a:t>数据</a:t>
            </a:r>
            <a:endParaRPr lang="zh-CN" altLang="en-US" b="1" dirty="0">
              <a:solidFill>
                <a:schemeClr val="tx1"/>
              </a:solidFill>
              <a:ea typeface="宋体" pitchFamily="2" charset="-122"/>
            </a:endParaRPr>
          </a:p>
        </p:txBody>
      </p:sp>
    </p:spTree>
    <p:extLst>
      <p:ext uri="{BB962C8B-B14F-4D97-AF65-F5344CB8AC3E}">
        <p14:creationId xmlns:p14="http://schemas.microsoft.com/office/powerpoint/2010/main" val="39503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23">
                                            <p:txEl>
                                              <p:pRg st="4" end="4"/>
                                            </p:txEl>
                                          </p:spTgt>
                                        </p:tgtEl>
                                        <p:attrNameLst>
                                          <p:attrName>style.visibility</p:attrName>
                                        </p:attrNameLst>
                                      </p:cBhvr>
                                      <p:to>
                                        <p:strVal val="visible"/>
                                      </p:to>
                                    </p:set>
                                    <p:animEffect transition="in" filter="fade">
                                      <p:cBhvr>
                                        <p:cTn id="7" dur="500"/>
                                        <p:tgtEl>
                                          <p:spTgt spid="44442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23">
                                            <p:txEl>
                                              <p:pRg st="5" end="5"/>
                                            </p:txEl>
                                          </p:spTgt>
                                        </p:tgtEl>
                                        <p:attrNameLst>
                                          <p:attrName>style.visibility</p:attrName>
                                        </p:attrNameLst>
                                      </p:cBhvr>
                                      <p:to>
                                        <p:strVal val="visible"/>
                                      </p:to>
                                    </p:set>
                                    <p:animEffect transition="in" filter="fade">
                                      <p:cBhvr>
                                        <p:cTn id="12" dur="500"/>
                                        <p:tgtEl>
                                          <p:spTgt spid="44442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44423">
                                            <p:txEl>
                                              <p:pRg st="6" end="6"/>
                                            </p:txEl>
                                          </p:spTgt>
                                        </p:tgtEl>
                                        <p:attrNameLst>
                                          <p:attrName>style.visibility</p:attrName>
                                        </p:attrNameLst>
                                      </p:cBhvr>
                                      <p:to>
                                        <p:strVal val="visible"/>
                                      </p:to>
                                    </p:set>
                                    <p:animEffect transition="in" filter="fade">
                                      <p:cBhvr>
                                        <p:cTn id="15" dur="500"/>
                                        <p:tgtEl>
                                          <p:spTgt spid="44442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44423">
                                            <p:txEl>
                                              <p:pRg st="7" end="7"/>
                                            </p:txEl>
                                          </p:spTgt>
                                        </p:tgtEl>
                                        <p:attrNameLst>
                                          <p:attrName>style.visibility</p:attrName>
                                        </p:attrNameLst>
                                      </p:cBhvr>
                                      <p:to>
                                        <p:strVal val="visible"/>
                                      </p:to>
                                    </p:set>
                                    <p:animEffect transition="in" filter="fade">
                                      <p:cBhvr>
                                        <p:cTn id="18" dur="500"/>
                                        <p:tgtEl>
                                          <p:spTgt spid="44442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44423">
                                            <p:txEl>
                                              <p:pRg st="8" end="8"/>
                                            </p:txEl>
                                          </p:spTgt>
                                        </p:tgtEl>
                                        <p:attrNameLst>
                                          <p:attrName>style.visibility</p:attrName>
                                        </p:attrNameLst>
                                      </p:cBhvr>
                                      <p:to>
                                        <p:strVal val="visible"/>
                                      </p:to>
                                    </p:set>
                                    <p:animEffect transition="in" filter="fade">
                                      <p:cBhvr>
                                        <p:cTn id="21" dur="500"/>
                                        <p:tgtEl>
                                          <p:spTgt spid="4444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404664"/>
            <a:ext cx="5257800" cy="372603"/>
          </a:xfrm>
        </p:spPr>
        <p:txBody>
          <a:bodyPr/>
          <a:lstStyle/>
          <a:p>
            <a:r>
              <a:rPr lang="en-US" altLang="zh-CN" i="0" dirty="0" smtClean="0">
                <a:latin typeface="+mn-lt"/>
              </a:rPr>
              <a:t>5 </a:t>
            </a:r>
            <a:r>
              <a:rPr lang="en-US" altLang="zh-CN" i="0" dirty="0">
                <a:latin typeface="+mn-lt"/>
              </a:rPr>
              <a:t>DMA</a:t>
            </a:r>
            <a:r>
              <a:rPr lang="zh-CN" altLang="en-US" i="0" dirty="0" smtClean="0">
                <a:latin typeface="+mn-lt"/>
              </a:rPr>
              <a:t>过程</a:t>
            </a:r>
            <a:endParaRPr lang="zh-CN" altLang="en-US" i="0" dirty="0">
              <a:latin typeface="+mn-lt"/>
            </a:endParaRPr>
          </a:p>
        </p:txBody>
      </p:sp>
      <p:sp>
        <p:nvSpPr>
          <p:cNvPr id="3" name="内容占位符 2"/>
          <p:cNvSpPr>
            <a:spLocks noGrp="1"/>
          </p:cNvSpPr>
          <p:nvPr>
            <p:ph idx="1"/>
          </p:nvPr>
        </p:nvSpPr>
        <p:spPr>
          <a:xfrm>
            <a:off x="2207568" y="5085185"/>
            <a:ext cx="7848600" cy="259045"/>
          </a:xfrm>
        </p:spPr>
        <p:txBody>
          <a:bodyPr/>
          <a:lstStyle/>
          <a:p>
            <a:pPr marL="0" indent="0" algn="ctr">
              <a:buNone/>
            </a:pPr>
            <a:r>
              <a:rPr lang="zh-CN" altLang="en-US" sz="1800" b="0" dirty="0"/>
              <a:t>指令周期中的</a:t>
            </a:r>
            <a:r>
              <a:rPr lang="en-US" altLang="zh-CN" sz="1800" b="0" dirty="0"/>
              <a:t>DMA</a:t>
            </a:r>
            <a:r>
              <a:rPr lang="zh-CN" altLang="en-US" sz="1800" b="0" dirty="0"/>
              <a:t>和中断断点</a:t>
            </a:r>
          </a:p>
        </p:txBody>
      </p:sp>
      <p:graphicFrame>
        <p:nvGraphicFramePr>
          <p:cNvPr id="559106" name="Object 2"/>
          <p:cNvGraphicFramePr>
            <a:graphicFrameLocks noChangeAspect="1"/>
          </p:cNvGraphicFramePr>
          <p:nvPr>
            <p:extLst/>
          </p:nvPr>
        </p:nvGraphicFramePr>
        <p:xfrm>
          <a:off x="2063553" y="1484784"/>
          <a:ext cx="8137525" cy="3371850"/>
        </p:xfrm>
        <a:graphic>
          <a:graphicData uri="http://schemas.openxmlformats.org/presentationml/2006/ole">
            <mc:AlternateContent xmlns:mc="http://schemas.openxmlformats.org/markup-compatibility/2006">
              <mc:Choice xmlns:v="urn:schemas-microsoft-com:vml" Requires="v">
                <p:oleObj spid="_x0000_s490703" name="Visio" r:id="rId3" imgW="5075968" imgH="2104132" progId="Visio.Drawing.11">
                  <p:embed/>
                </p:oleObj>
              </mc:Choice>
              <mc:Fallback>
                <p:oleObj name="Visio" r:id="rId3" imgW="5075968" imgH="2104132" progId="Visio.Drawing.11">
                  <p:embed/>
                  <p:pic>
                    <p:nvPicPr>
                      <p:cNvPr id="0" name=""/>
                      <p:cNvPicPr>
                        <a:picLocks noChangeAspect="1" noChangeArrowheads="1"/>
                      </p:cNvPicPr>
                      <p:nvPr/>
                    </p:nvPicPr>
                    <p:blipFill>
                      <a:blip r:embed="rId4"/>
                      <a:srcRect/>
                      <a:stretch>
                        <a:fillRect/>
                      </a:stretch>
                    </p:blipFill>
                    <p:spPr bwMode="auto">
                      <a:xfrm>
                        <a:off x="2063553" y="1484784"/>
                        <a:ext cx="81375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943718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983432" y="332656"/>
            <a:ext cx="5257800" cy="372603"/>
          </a:xfrm>
        </p:spPr>
        <p:txBody>
          <a:bodyPr/>
          <a:lstStyle/>
          <a:p>
            <a:r>
              <a:rPr lang="en-US" altLang="zh-CN" i="0" dirty="0" smtClean="0">
                <a:latin typeface="+mn-lt"/>
              </a:rPr>
              <a:t>5 DMA</a:t>
            </a:r>
            <a:r>
              <a:rPr lang="zh-CN" altLang="en-US" i="0" dirty="0" smtClean="0">
                <a:latin typeface="+mn-lt"/>
              </a:rPr>
              <a:t>过程</a:t>
            </a:r>
            <a:endParaRPr lang="en-US" altLang="zh-CN" i="0" dirty="0">
              <a:latin typeface="+mn-lt"/>
            </a:endParaRPr>
          </a:p>
        </p:txBody>
      </p:sp>
      <p:sp>
        <p:nvSpPr>
          <p:cNvPr id="444423" name="Rectangle 7"/>
          <p:cNvSpPr>
            <a:spLocks noChangeArrowheads="1"/>
          </p:cNvSpPr>
          <p:nvPr/>
        </p:nvSpPr>
        <p:spPr bwMode="auto">
          <a:xfrm>
            <a:off x="983432" y="777417"/>
            <a:ext cx="10657184" cy="5592080"/>
          </a:xfrm>
          <a:prstGeom prst="rect">
            <a:avLst/>
          </a:prstGeom>
          <a:noFill/>
          <a:ln w="12700">
            <a:noFill/>
            <a:miter lim="800000"/>
            <a:headEnd/>
            <a:tailEnd/>
          </a:ln>
          <a:effectLst/>
        </p:spPr>
        <p:txBody>
          <a:bodyPr wrap="square" lIns="63500" tIns="61200" rIns="63500" bIns="61200">
            <a:spAutoFit/>
          </a:bodyPr>
          <a:lstStyle/>
          <a:p>
            <a:pPr marL="284163" indent="-284163" algn="l">
              <a:lnSpc>
                <a:spcPct val="140000"/>
              </a:lnSpc>
              <a:spcBef>
                <a:spcPts val="0"/>
              </a:spcBef>
              <a:buClr>
                <a:srgbClr val="FF0000"/>
              </a:buClr>
              <a:buSzPct val="100000"/>
              <a:buFont typeface="Wingdings" pitchFamily="2" charset="2"/>
              <a:buChar char="v"/>
            </a:pPr>
            <a:r>
              <a:rPr lang="en-US" altLang="zh-CN" sz="2800" b="1" dirty="0" smtClean="0">
                <a:solidFill>
                  <a:schemeClr val="tx1"/>
                </a:solidFill>
                <a:ea typeface="宋体" pitchFamily="2" charset="-122"/>
              </a:rPr>
              <a:t>DMA vs </a:t>
            </a:r>
            <a:r>
              <a:rPr lang="zh-CN" altLang="en-US" sz="2800" b="1" dirty="0" smtClean="0">
                <a:solidFill>
                  <a:schemeClr val="tx1"/>
                </a:solidFill>
                <a:ea typeface="宋体" pitchFamily="2" charset="-122"/>
              </a:rPr>
              <a:t>中断</a:t>
            </a:r>
            <a:endParaRPr lang="zh-CN" altLang="en-US" sz="2800" b="1" dirty="0">
              <a:solidFill>
                <a:schemeClr val="tx1"/>
              </a:solidFill>
              <a:ea typeface="宋体" pitchFamily="2" charset="-122"/>
            </a:endParaRPr>
          </a:p>
          <a:p>
            <a:pPr marL="668338" lvl="1" indent="-193675" algn="l">
              <a:lnSpc>
                <a:spcPct val="140000"/>
              </a:lnSpc>
              <a:spcBef>
                <a:spcPts val="0"/>
              </a:spcBef>
              <a:buClr>
                <a:srgbClr val="001ADC"/>
              </a:buClr>
              <a:buSzPct val="100000"/>
              <a:buFont typeface="Wingdings" pitchFamily="2" charset="2"/>
              <a:buChar char="Ø"/>
            </a:pPr>
            <a:r>
              <a:rPr lang="en-US" altLang="zh-CN" b="1" dirty="0" smtClean="0">
                <a:solidFill>
                  <a:schemeClr val="tx1"/>
                </a:solidFill>
                <a:ea typeface="宋体" pitchFamily="2" charset="-122"/>
              </a:rPr>
              <a:t>DMA</a:t>
            </a:r>
            <a:r>
              <a:rPr lang="zh-CN" altLang="en-US" b="1" dirty="0" smtClean="0">
                <a:solidFill>
                  <a:schemeClr val="tx1"/>
                </a:solidFill>
                <a:ea typeface="宋体" pitchFamily="2" charset="-122"/>
              </a:rPr>
              <a:t>方式是中断</a:t>
            </a:r>
            <a:r>
              <a:rPr lang="en-US" altLang="zh-CN" b="1" dirty="0" smtClean="0">
                <a:solidFill>
                  <a:schemeClr val="tx1"/>
                </a:solidFill>
                <a:ea typeface="宋体" pitchFamily="2" charset="-122"/>
              </a:rPr>
              <a:t>I/O</a:t>
            </a:r>
            <a:r>
              <a:rPr lang="zh-CN" altLang="en-US" b="1" dirty="0" smtClean="0">
                <a:solidFill>
                  <a:schemeClr val="tx1"/>
                </a:solidFill>
                <a:ea typeface="宋体" pitchFamily="2" charset="-122"/>
              </a:rPr>
              <a:t>方式的进一步发展，在传输结束阶段使用了中断技术</a:t>
            </a:r>
            <a:endParaRPr lang="en-US" altLang="zh-CN" b="1" dirty="0" smtClean="0">
              <a:solidFill>
                <a:schemeClr val="tx1"/>
              </a:solidFill>
              <a:ea typeface="宋体" pitchFamily="2" charset="-122"/>
            </a:endParaRPr>
          </a:p>
          <a:p>
            <a:pPr marL="668338" lvl="1" indent="-193675" algn="l">
              <a:lnSpc>
                <a:spcPct val="140000"/>
              </a:lnSpc>
              <a:spcBef>
                <a:spcPts val="0"/>
              </a:spcBef>
              <a:buClr>
                <a:srgbClr val="001ADC"/>
              </a:buClr>
              <a:buSzPct val="100000"/>
              <a:buFont typeface="Wingdings" pitchFamily="2" charset="2"/>
              <a:buChar char="Ø"/>
            </a:pPr>
            <a:r>
              <a:rPr lang="en-US" altLang="zh-CN" b="1" dirty="0">
                <a:solidFill>
                  <a:schemeClr val="tx1"/>
                </a:solidFill>
                <a:ea typeface="宋体" pitchFamily="2" charset="-122"/>
              </a:rPr>
              <a:t>DMA</a:t>
            </a:r>
            <a:r>
              <a:rPr lang="zh-CN" altLang="en-US" b="1" dirty="0">
                <a:solidFill>
                  <a:schemeClr val="tx1"/>
                </a:solidFill>
                <a:ea typeface="宋体" pitchFamily="2" charset="-122"/>
              </a:rPr>
              <a:t>方式在</a:t>
            </a:r>
            <a:r>
              <a:rPr lang="zh-CN" altLang="en-US" b="1" dirty="0" smtClean="0">
                <a:solidFill>
                  <a:schemeClr val="tx1"/>
                </a:solidFill>
                <a:ea typeface="宋体" pitchFamily="2" charset="-122"/>
              </a:rPr>
              <a:t>硬件逻辑机构的支持下，以更快的速度、更简便的形式传送数据</a:t>
            </a:r>
            <a:endParaRPr lang="en-US" altLang="zh-CN" b="1" dirty="0" smtClean="0">
              <a:solidFill>
                <a:schemeClr val="tx1"/>
              </a:solidFill>
              <a:ea typeface="宋体" pitchFamily="2" charset="-122"/>
            </a:endParaRPr>
          </a:p>
          <a:p>
            <a:pPr marL="668338" lvl="1" indent="-193675" algn="l">
              <a:lnSpc>
                <a:spcPct val="140000"/>
              </a:lnSpc>
              <a:spcBef>
                <a:spcPts val="0"/>
              </a:spcBef>
              <a:buClr>
                <a:srgbClr val="001ADC"/>
              </a:buClr>
              <a:buSzPct val="100000"/>
              <a:buFont typeface="Wingdings" pitchFamily="2" charset="2"/>
              <a:buChar char="Ø"/>
            </a:pPr>
            <a:r>
              <a:rPr lang="en-US" altLang="zh-CN" b="1" dirty="0">
                <a:solidFill>
                  <a:schemeClr val="tx1"/>
                </a:solidFill>
                <a:ea typeface="宋体" pitchFamily="2" charset="-122"/>
              </a:rPr>
              <a:t>DMA</a:t>
            </a:r>
            <a:r>
              <a:rPr lang="zh-CN" altLang="en-US" b="1" dirty="0">
                <a:solidFill>
                  <a:schemeClr val="tx1"/>
                </a:solidFill>
                <a:ea typeface="宋体" pitchFamily="2" charset="-122"/>
              </a:rPr>
              <a:t>方式</a:t>
            </a:r>
            <a:r>
              <a:rPr lang="zh-CN" altLang="en-US" b="1" dirty="0" smtClean="0">
                <a:solidFill>
                  <a:schemeClr val="tx1"/>
                </a:solidFill>
                <a:ea typeface="宋体" pitchFamily="2" charset="-122"/>
              </a:rPr>
              <a:t>和中断技术存在如下区别：</a:t>
            </a:r>
          </a:p>
          <a:p>
            <a:pPr marL="1201737" lvl="2" indent="-342900" algn="l">
              <a:lnSpc>
                <a:spcPct val="140000"/>
              </a:lnSpc>
              <a:spcBef>
                <a:spcPts val="0"/>
              </a:spcBef>
              <a:buClr>
                <a:srgbClr val="05AD01"/>
              </a:buClr>
              <a:buSzPct val="100000"/>
              <a:buFont typeface="Wingdings" panose="05000000000000000000" pitchFamily="2" charset="2"/>
              <a:buChar char="p"/>
            </a:pPr>
            <a:r>
              <a:rPr lang="zh-CN" altLang="en-US" b="1" dirty="0" smtClean="0">
                <a:solidFill>
                  <a:schemeClr val="tx1"/>
                </a:solidFill>
                <a:ea typeface="宋体" pitchFamily="2" charset="-122"/>
              </a:rPr>
              <a:t>二者均采用了“请求</a:t>
            </a:r>
            <a:r>
              <a:rPr lang="en-US" altLang="zh-CN" b="1" dirty="0" smtClean="0">
                <a:solidFill>
                  <a:schemeClr val="tx1"/>
                </a:solidFill>
                <a:ea typeface="宋体" pitchFamily="2" charset="-122"/>
              </a:rPr>
              <a:t>-</a:t>
            </a:r>
            <a:r>
              <a:rPr lang="zh-CN" altLang="en-US" b="1" dirty="0" smtClean="0">
                <a:solidFill>
                  <a:schemeClr val="tx1"/>
                </a:solidFill>
                <a:ea typeface="宋体" pitchFamily="2" charset="-122"/>
              </a:rPr>
              <a:t>应答”机制</a:t>
            </a:r>
            <a:endParaRPr lang="en-US" altLang="zh-CN" b="1" dirty="0" smtClean="0">
              <a:solidFill>
                <a:schemeClr val="tx1"/>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zh-CN" altLang="en-US" sz="1800" b="1" dirty="0">
                <a:solidFill>
                  <a:schemeClr val="tx1"/>
                </a:solidFill>
                <a:ea typeface="宋体" pitchFamily="2" charset="-122"/>
              </a:rPr>
              <a:t>但</a:t>
            </a:r>
            <a:r>
              <a:rPr lang="zh-CN" altLang="en-US" sz="1800" b="1" dirty="0" smtClean="0">
                <a:solidFill>
                  <a:schemeClr val="tx1"/>
                </a:solidFill>
                <a:ea typeface="宋体" pitchFamily="2" charset="-122"/>
              </a:rPr>
              <a:t>中断技术请求的是</a:t>
            </a:r>
            <a:r>
              <a:rPr lang="en-US" altLang="zh-CN" sz="1800" b="1" dirty="0" smtClean="0">
                <a:solidFill>
                  <a:schemeClr val="tx1"/>
                </a:solidFill>
                <a:ea typeface="宋体" pitchFamily="2" charset="-122"/>
              </a:rPr>
              <a:t>CPU</a:t>
            </a:r>
            <a:r>
              <a:rPr lang="zh-CN" altLang="en-US" sz="1800" b="1" dirty="0" smtClean="0">
                <a:solidFill>
                  <a:schemeClr val="tx1"/>
                </a:solidFill>
                <a:ea typeface="宋体" pitchFamily="2" charset="-122"/>
              </a:rPr>
              <a:t>时间，响应的时机是指令周期结束时</a:t>
            </a:r>
            <a:endParaRPr lang="en-US" altLang="zh-CN" sz="1800" b="1" dirty="0" smtClean="0">
              <a:solidFill>
                <a:schemeClr val="tx1"/>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en-US" altLang="zh-CN" sz="1800" b="1" dirty="0" smtClean="0">
                <a:solidFill>
                  <a:schemeClr val="tx1"/>
                </a:solidFill>
                <a:ea typeface="宋体" pitchFamily="2" charset="-122"/>
              </a:rPr>
              <a:t>DMA</a:t>
            </a:r>
            <a:r>
              <a:rPr lang="zh-CN" altLang="en-US" sz="1800" b="1" dirty="0" smtClean="0">
                <a:solidFill>
                  <a:schemeClr val="tx1"/>
                </a:solidFill>
                <a:ea typeface="宋体" pitchFamily="2" charset="-122"/>
              </a:rPr>
              <a:t>方式请求的是总线控制权，响应时机可能是任何一个机器周期结束的时刻</a:t>
            </a:r>
            <a:endParaRPr lang="zh-CN" altLang="en-US" b="1" dirty="0" smtClean="0">
              <a:solidFill>
                <a:schemeClr val="tx1"/>
              </a:solidFill>
              <a:ea typeface="宋体" pitchFamily="2" charset="-122"/>
            </a:endParaRPr>
          </a:p>
          <a:p>
            <a:pPr marL="1201737" lvl="2" indent="-342900" algn="l">
              <a:lnSpc>
                <a:spcPct val="140000"/>
              </a:lnSpc>
              <a:spcBef>
                <a:spcPts val="0"/>
              </a:spcBef>
              <a:buClr>
                <a:srgbClr val="05AD01"/>
              </a:buClr>
              <a:buSzPct val="100000"/>
              <a:buFont typeface="Wingdings" panose="05000000000000000000" pitchFamily="2" charset="2"/>
              <a:buChar char="p"/>
            </a:pPr>
            <a:r>
              <a:rPr lang="zh-CN" altLang="en-US" b="1" dirty="0" smtClean="0">
                <a:solidFill>
                  <a:schemeClr val="tx1"/>
                </a:solidFill>
                <a:ea typeface="宋体" pitchFamily="2" charset="-122"/>
              </a:rPr>
              <a:t>实际数据传送</a:t>
            </a:r>
            <a:endParaRPr lang="en-US" altLang="zh-CN" b="1" dirty="0" smtClean="0">
              <a:solidFill>
                <a:schemeClr val="tx1"/>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zh-CN" altLang="en-US" sz="1800" b="1" dirty="0" smtClean="0">
                <a:solidFill>
                  <a:srgbClr val="000000"/>
                </a:solidFill>
                <a:ea typeface="宋体" pitchFamily="2" charset="-122"/>
              </a:rPr>
              <a:t>中断技术通过</a:t>
            </a:r>
            <a:r>
              <a:rPr lang="en-US" altLang="zh-CN" sz="1800" b="1" dirty="0" smtClean="0">
                <a:solidFill>
                  <a:srgbClr val="000000"/>
                </a:solidFill>
                <a:ea typeface="宋体" pitchFamily="2" charset="-122"/>
              </a:rPr>
              <a:t>CPU</a:t>
            </a:r>
            <a:r>
              <a:rPr lang="zh-CN" altLang="en-US" sz="1800" b="1" dirty="0" smtClean="0">
                <a:solidFill>
                  <a:srgbClr val="000000"/>
                </a:solidFill>
                <a:ea typeface="宋体" pitchFamily="2" charset="-122"/>
              </a:rPr>
              <a:t>执行程序来实现</a:t>
            </a:r>
            <a:endParaRPr lang="en-US" altLang="zh-CN" sz="1800" b="1" dirty="0" smtClean="0">
              <a:solidFill>
                <a:srgbClr val="000000"/>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en-US" altLang="zh-CN" sz="1800" b="1" dirty="0" smtClean="0">
                <a:solidFill>
                  <a:srgbClr val="000000"/>
                </a:solidFill>
                <a:ea typeface="宋体" pitchFamily="2" charset="-122"/>
              </a:rPr>
              <a:t>DMA</a:t>
            </a:r>
            <a:r>
              <a:rPr lang="zh-CN" altLang="en-US" sz="1800" b="1" dirty="0" smtClean="0">
                <a:solidFill>
                  <a:srgbClr val="000000"/>
                </a:solidFill>
                <a:ea typeface="宋体" pitchFamily="2" charset="-122"/>
              </a:rPr>
              <a:t>方式依靠额外硬件来实现，不改变</a:t>
            </a:r>
            <a:r>
              <a:rPr lang="en-US" altLang="zh-CN" sz="1800" b="1" dirty="0" smtClean="0">
                <a:solidFill>
                  <a:srgbClr val="000000"/>
                </a:solidFill>
                <a:ea typeface="宋体" pitchFamily="2" charset="-122"/>
              </a:rPr>
              <a:t>CPU</a:t>
            </a:r>
            <a:r>
              <a:rPr lang="zh-CN" altLang="en-US" sz="1800" b="1" dirty="0" smtClean="0">
                <a:solidFill>
                  <a:srgbClr val="000000"/>
                </a:solidFill>
                <a:ea typeface="宋体" pitchFamily="2" charset="-122"/>
              </a:rPr>
              <a:t>现场，不影响系统性能</a:t>
            </a:r>
            <a:endParaRPr lang="en-US" altLang="zh-CN" b="1" dirty="0">
              <a:solidFill>
                <a:schemeClr val="tx1"/>
              </a:solidFill>
              <a:ea typeface="宋体" pitchFamily="2" charset="-122"/>
            </a:endParaRPr>
          </a:p>
          <a:p>
            <a:pPr marL="1201737" lvl="2" indent="-342900" algn="l">
              <a:lnSpc>
                <a:spcPct val="140000"/>
              </a:lnSpc>
              <a:spcBef>
                <a:spcPts val="0"/>
              </a:spcBef>
              <a:buClr>
                <a:srgbClr val="05AD01"/>
              </a:buClr>
              <a:buSzPct val="100000"/>
              <a:buFont typeface="Wingdings" panose="05000000000000000000" pitchFamily="2" charset="2"/>
              <a:buChar char="p"/>
            </a:pPr>
            <a:r>
              <a:rPr lang="zh-CN" altLang="en-US" b="1" dirty="0" smtClean="0">
                <a:solidFill>
                  <a:schemeClr val="tx1"/>
                </a:solidFill>
                <a:ea typeface="宋体" pitchFamily="2" charset="-122"/>
              </a:rPr>
              <a:t>适用范围</a:t>
            </a:r>
            <a:endParaRPr lang="en-US" altLang="zh-CN" b="1" dirty="0" smtClean="0">
              <a:solidFill>
                <a:schemeClr val="tx1"/>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en-US" altLang="zh-CN" sz="1800" b="1" dirty="0">
                <a:solidFill>
                  <a:srgbClr val="000000"/>
                </a:solidFill>
                <a:ea typeface="宋体" pitchFamily="2" charset="-122"/>
              </a:rPr>
              <a:t>DMA</a:t>
            </a:r>
            <a:r>
              <a:rPr lang="zh-CN" altLang="en-US" sz="1800" b="1" dirty="0" smtClean="0">
                <a:solidFill>
                  <a:srgbClr val="000000"/>
                </a:solidFill>
                <a:ea typeface="宋体" pitchFamily="2" charset="-122"/>
              </a:rPr>
              <a:t>方式只能用于数据的传输</a:t>
            </a:r>
            <a:endParaRPr lang="en-US" altLang="zh-CN" sz="1800" b="1" dirty="0" smtClean="0">
              <a:solidFill>
                <a:srgbClr val="000000"/>
              </a:solidFill>
              <a:ea typeface="宋体" pitchFamily="2" charset="-122"/>
            </a:endParaRPr>
          </a:p>
          <a:p>
            <a:pPr marL="1508125" lvl="3" indent="-192088" algn="l">
              <a:lnSpc>
                <a:spcPct val="140000"/>
              </a:lnSpc>
              <a:spcBef>
                <a:spcPts val="0"/>
              </a:spcBef>
              <a:buClr>
                <a:srgbClr val="05AD01"/>
              </a:buClr>
              <a:buSzPct val="100000"/>
              <a:buFont typeface="Wingdings" pitchFamily="2" charset="2"/>
              <a:buChar char="§"/>
            </a:pPr>
            <a:r>
              <a:rPr lang="zh-CN" altLang="en-US" sz="1800" b="1" dirty="0" smtClean="0">
                <a:solidFill>
                  <a:srgbClr val="000000"/>
                </a:solidFill>
                <a:ea typeface="宋体" pitchFamily="2" charset="-122"/>
              </a:rPr>
              <a:t>中断技术不仅可以实现数据传输，还可以用于处理各种随机事件</a:t>
            </a:r>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19315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23">
                                            <p:txEl>
                                              <p:pRg st="1" end="1"/>
                                            </p:txEl>
                                          </p:spTgt>
                                        </p:tgtEl>
                                        <p:attrNameLst>
                                          <p:attrName>style.visibility</p:attrName>
                                        </p:attrNameLst>
                                      </p:cBhvr>
                                      <p:to>
                                        <p:strVal val="visible"/>
                                      </p:to>
                                    </p:set>
                                    <p:animEffect transition="in" filter="fade">
                                      <p:cBhvr>
                                        <p:cTn id="7" dur="500"/>
                                        <p:tgtEl>
                                          <p:spTgt spid="4444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23">
                                            <p:txEl>
                                              <p:pRg st="2" end="2"/>
                                            </p:txEl>
                                          </p:spTgt>
                                        </p:tgtEl>
                                        <p:attrNameLst>
                                          <p:attrName>style.visibility</p:attrName>
                                        </p:attrNameLst>
                                      </p:cBhvr>
                                      <p:to>
                                        <p:strVal val="visible"/>
                                      </p:to>
                                    </p:set>
                                    <p:animEffect transition="in" filter="fade">
                                      <p:cBhvr>
                                        <p:cTn id="12" dur="500"/>
                                        <p:tgtEl>
                                          <p:spTgt spid="4444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23">
                                            <p:txEl>
                                              <p:pRg st="3" end="3"/>
                                            </p:txEl>
                                          </p:spTgt>
                                        </p:tgtEl>
                                        <p:attrNameLst>
                                          <p:attrName>style.visibility</p:attrName>
                                        </p:attrNameLst>
                                      </p:cBhvr>
                                      <p:to>
                                        <p:strVal val="visible"/>
                                      </p:to>
                                    </p:set>
                                    <p:animEffect transition="in" filter="fade">
                                      <p:cBhvr>
                                        <p:cTn id="17" dur="500"/>
                                        <p:tgtEl>
                                          <p:spTgt spid="4444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23">
                                            <p:txEl>
                                              <p:pRg st="4" end="4"/>
                                            </p:txEl>
                                          </p:spTgt>
                                        </p:tgtEl>
                                        <p:attrNameLst>
                                          <p:attrName>style.visibility</p:attrName>
                                        </p:attrNameLst>
                                      </p:cBhvr>
                                      <p:to>
                                        <p:strVal val="visible"/>
                                      </p:to>
                                    </p:set>
                                    <p:animEffect transition="in" filter="fade">
                                      <p:cBhvr>
                                        <p:cTn id="22" dur="500"/>
                                        <p:tgtEl>
                                          <p:spTgt spid="44442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4423">
                                            <p:txEl>
                                              <p:pRg st="5" end="5"/>
                                            </p:txEl>
                                          </p:spTgt>
                                        </p:tgtEl>
                                        <p:attrNameLst>
                                          <p:attrName>style.visibility</p:attrName>
                                        </p:attrNameLst>
                                      </p:cBhvr>
                                      <p:to>
                                        <p:strVal val="visible"/>
                                      </p:to>
                                    </p:set>
                                    <p:animEffect transition="in" filter="fade">
                                      <p:cBhvr>
                                        <p:cTn id="25" dur="500"/>
                                        <p:tgtEl>
                                          <p:spTgt spid="44442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4423">
                                            <p:txEl>
                                              <p:pRg st="6" end="6"/>
                                            </p:txEl>
                                          </p:spTgt>
                                        </p:tgtEl>
                                        <p:attrNameLst>
                                          <p:attrName>style.visibility</p:attrName>
                                        </p:attrNameLst>
                                      </p:cBhvr>
                                      <p:to>
                                        <p:strVal val="visible"/>
                                      </p:to>
                                    </p:set>
                                    <p:animEffect transition="in" filter="fade">
                                      <p:cBhvr>
                                        <p:cTn id="28" dur="500"/>
                                        <p:tgtEl>
                                          <p:spTgt spid="44442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44423">
                                            <p:txEl>
                                              <p:pRg st="7" end="7"/>
                                            </p:txEl>
                                          </p:spTgt>
                                        </p:tgtEl>
                                        <p:attrNameLst>
                                          <p:attrName>style.visibility</p:attrName>
                                        </p:attrNameLst>
                                      </p:cBhvr>
                                      <p:to>
                                        <p:strVal val="visible"/>
                                      </p:to>
                                    </p:set>
                                    <p:animEffect transition="in" filter="fade">
                                      <p:cBhvr>
                                        <p:cTn id="33" dur="500"/>
                                        <p:tgtEl>
                                          <p:spTgt spid="44442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44423">
                                            <p:txEl>
                                              <p:pRg st="8" end="8"/>
                                            </p:txEl>
                                          </p:spTgt>
                                        </p:tgtEl>
                                        <p:attrNameLst>
                                          <p:attrName>style.visibility</p:attrName>
                                        </p:attrNameLst>
                                      </p:cBhvr>
                                      <p:to>
                                        <p:strVal val="visible"/>
                                      </p:to>
                                    </p:set>
                                    <p:animEffect transition="in" filter="fade">
                                      <p:cBhvr>
                                        <p:cTn id="36" dur="500"/>
                                        <p:tgtEl>
                                          <p:spTgt spid="44442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44423">
                                            <p:txEl>
                                              <p:pRg st="9" end="9"/>
                                            </p:txEl>
                                          </p:spTgt>
                                        </p:tgtEl>
                                        <p:attrNameLst>
                                          <p:attrName>style.visibility</p:attrName>
                                        </p:attrNameLst>
                                      </p:cBhvr>
                                      <p:to>
                                        <p:strVal val="visible"/>
                                      </p:to>
                                    </p:set>
                                    <p:animEffect transition="in" filter="fade">
                                      <p:cBhvr>
                                        <p:cTn id="39" dur="500"/>
                                        <p:tgtEl>
                                          <p:spTgt spid="44442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4423">
                                            <p:txEl>
                                              <p:pRg st="10" end="10"/>
                                            </p:txEl>
                                          </p:spTgt>
                                        </p:tgtEl>
                                        <p:attrNameLst>
                                          <p:attrName>style.visibility</p:attrName>
                                        </p:attrNameLst>
                                      </p:cBhvr>
                                      <p:to>
                                        <p:strVal val="visible"/>
                                      </p:to>
                                    </p:set>
                                    <p:animEffect transition="in" filter="fade">
                                      <p:cBhvr>
                                        <p:cTn id="44" dur="500"/>
                                        <p:tgtEl>
                                          <p:spTgt spid="44442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44423">
                                            <p:txEl>
                                              <p:pRg st="11" end="11"/>
                                            </p:txEl>
                                          </p:spTgt>
                                        </p:tgtEl>
                                        <p:attrNameLst>
                                          <p:attrName>style.visibility</p:attrName>
                                        </p:attrNameLst>
                                      </p:cBhvr>
                                      <p:to>
                                        <p:strVal val="visible"/>
                                      </p:to>
                                    </p:set>
                                    <p:animEffect transition="in" filter="fade">
                                      <p:cBhvr>
                                        <p:cTn id="47" dur="500"/>
                                        <p:tgtEl>
                                          <p:spTgt spid="444423">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44423">
                                            <p:txEl>
                                              <p:pRg st="12" end="12"/>
                                            </p:txEl>
                                          </p:spTgt>
                                        </p:tgtEl>
                                        <p:attrNameLst>
                                          <p:attrName>style.visibility</p:attrName>
                                        </p:attrNameLst>
                                      </p:cBhvr>
                                      <p:to>
                                        <p:strVal val="visible"/>
                                      </p:to>
                                    </p:set>
                                    <p:animEffect transition="in" filter="fade">
                                      <p:cBhvr>
                                        <p:cTn id="50" dur="500"/>
                                        <p:tgtEl>
                                          <p:spTgt spid="4444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839416" y="312981"/>
            <a:ext cx="5257800" cy="372603"/>
          </a:xfrm>
        </p:spPr>
        <p:txBody>
          <a:bodyPr/>
          <a:lstStyle/>
          <a:p>
            <a:r>
              <a:rPr lang="en-US" altLang="zh-CN" i="0" dirty="0" smtClean="0">
                <a:latin typeface="+mn-lt"/>
              </a:rPr>
              <a:t>5 DMA</a:t>
            </a:r>
            <a:r>
              <a:rPr lang="zh-CN" altLang="en-US" i="0" dirty="0" smtClean="0">
                <a:latin typeface="+mn-lt"/>
              </a:rPr>
              <a:t>控制器</a:t>
            </a:r>
            <a:r>
              <a:rPr lang="zh-CN" altLang="en-US" i="0" dirty="0">
                <a:latin typeface="+mn-lt"/>
              </a:rPr>
              <a:t>的结构</a:t>
            </a:r>
            <a:endParaRPr lang="en-US" altLang="zh-CN" i="0" dirty="0">
              <a:latin typeface="+mn-lt"/>
            </a:endParaRPr>
          </a:p>
        </p:txBody>
      </p:sp>
      <p:sp>
        <p:nvSpPr>
          <p:cNvPr id="441349" name="Text Box 5"/>
          <p:cNvSpPr txBox="1">
            <a:spLocks noChangeArrowheads="1"/>
          </p:cNvSpPr>
          <p:nvPr/>
        </p:nvSpPr>
        <p:spPr bwMode="auto">
          <a:xfrm>
            <a:off x="1919536" y="2780720"/>
            <a:ext cx="1080120" cy="1323439"/>
          </a:xfrm>
          <a:prstGeom prst="rect">
            <a:avLst/>
          </a:prstGeom>
          <a:noFill/>
          <a:ln w="12700">
            <a:noFill/>
            <a:miter lim="800000"/>
            <a:headEnd/>
            <a:tailEnd/>
          </a:ln>
          <a:effectLst/>
        </p:spPr>
        <p:txBody>
          <a:bodyPr wrap="square">
            <a:spAutoFit/>
          </a:bodyPr>
          <a:lstStyle/>
          <a:p>
            <a:pPr>
              <a:spcBef>
                <a:spcPct val="50000"/>
              </a:spcBef>
              <a:buClr>
                <a:schemeClr val="accent1"/>
              </a:buClr>
              <a:buFont typeface="Wingdings" pitchFamily="2" charset="2"/>
              <a:buNone/>
            </a:pPr>
            <a:r>
              <a:rPr lang="zh-CN" altLang="en-US" dirty="0">
                <a:solidFill>
                  <a:schemeClr val="tx1"/>
                </a:solidFill>
                <a:ea typeface="宋体" pitchFamily="2" charset="-122"/>
              </a:rPr>
              <a:t>可能的</a:t>
            </a:r>
            <a:endParaRPr lang="en-US" altLang="zh-CN" dirty="0">
              <a:solidFill>
                <a:schemeClr val="tx1"/>
              </a:solidFill>
              <a:ea typeface="宋体" pitchFamily="2" charset="-122"/>
            </a:endParaRPr>
          </a:p>
          <a:p>
            <a:pPr>
              <a:spcBef>
                <a:spcPct val="50000"/>
              </a:spcBef>
              <a:buClr>
                <a:schemeClr val="accent1"/>
              </a:buClr>
              <a:buFont typeface="Wingdings" pitchFamily="2" charset="2"/>
              <a:buNone/>
            </a:pPr>
            <a:r>
              <a:rPr lang="en-US" altLang="zh-CN" dirty="0">
                <a:solidFill>
                  <a:schemeClr val="tx1"/>
                </a:solidFill>
                <a:ea typeface="宋体" pitchFamily="2" charset="-122"/>
              </a:rPr>
              <a:t>DMA</a:t>
            </a:r>
          </a:p>
          <a:p>
            <a:pPr>
              <a:spcBef>
                <a:spcPct val="50000"/>
              </a:spcBef>
              <a:buClr>
                <a:schemeClr val="accent1"/>
              </a:buClr>
              <a:buFont typeface="Wingdings" pitchFamily="2" charset="2"/>
              <a:buNone/>
            </a:pPr>
            <a:r>
              <a:rPr lang="zh-CN" altLang="en-US" dirty="0">
                <a:solidFill>
                  <a:schemeClr val="tx1"/>
                </a:solidFill>
                <a:ea typeface="宋体" pitchFamily="2" charset="-122"/>
              </a:rPr>
              <a:t>结构</a:t>
            </a:r>
          </a:p>
        </p:txBody>
      </p:sp>
      <p:pic>
        <p:nvPicPr>
          <p:cNvPr id="44137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7" y="908721"/>
            <a:ext cx="6627813"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802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767408" y="332656"/>
            <a:ext cx="5257800" cy="372603"/>
          </a:xfrm>
        </p:spPr>
        <p:txBody>
          <a:bodyPr/>
          <a:lstStyle/>
          <a:p>
            <a:r>
              <a:rPr lang="en-US" altLang="zh-CN" i="0" dirty="0" smtClean="0">
                <a:latin typeface="+mn-lt"/>
              </a:rPr>
              <a:t>5  </a:t>
            </a:r>
            <a:r>
              <a:rPr lang="en-US" altLang="zh-CN" i="0" dirty="0">
                <a:latin typeface="+mn-lt"/>
              </a:rPr>
              <a:t>DMA</a:t>
            </a:r>
            <a:r>
              <a:rPr lang="zh-CN" altLang="en-US" i="0" dirty="0">
                <a:latin typeface="+mn-lt"/>
              </a:rPr>
              <a:t>控制器的结构</a:t>
            </a:r>
            <a:endParaRPr lang="zh-CN" altLang="en-US" dirty="0">
              <a:latin typeface="+mn-lt"/>
            </a:endParaRPr>
          </a:p>
        </p:txBody>
      </p:sp>
      <p:graphicFrame>
        <p:nvGraphicFramePr>
          <p:cNvPr id="440325" name="Object 5"/>
          <p:cNvGraphicFramePr>
            <a:graphicFrameLocks noGrp="1" noChangeAspect="1"/>
          </p:cNvGraphicFramePr>
          <p:nvPr>
            <p:ph idx="1"/>
          </p:nvPr>
        </p:nvGraphicFramePr>
        <p:xfrm>
          <a:off x="4583113" y="981075"/>
          <a:ext cx="5905500" cy="5048250"/>
        </p:xfrm>
        <a:graphic>
          <a:graphicData uri="http://schemas.openxmlformats.org/presentationml/2006/ole">
            <mc:AlternateContent xmlns:mc="http://schemas.openxmlformats.org/markup-compatibility/2006">
              <mc:Choice xmlns:v="urn:schemas-microsoft-com:vml" Requires="v">
                <p:oleObj spid="_x0000_s491727" name="VISIO" r:id="rId3" imgW="3933000" imgH="3361680" progId="Visio.Drawing.11">
                  <p:embed/>
                </p:oleObj>
              </mc:Choice>
              <mc:Fallback>
                <p:oleObj name="VISIO" r:id="rId3" imgW="3933000" imgH="3361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981075"/>
                        <a:ext cx="59055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27" name="Text Box 7"/>
          <p:cNvSpPr txBox="1">
            <a:spLocks noChangeArrowheads="1"/>
          </p:cNvSpPr>
          <p:nvPr/>
        </p:nvSpPr>
        <p:spPr bwMode="auto">
          <a:xfrm>
            <a:off x="335360" y="1196976"/>
            <a:ext cx="4176315" cy="3323987"/>
          </a:xfrm>
          <a:prstGeom prst="rect">
            <a:avLst/>
          </a:prstGeom>
          <a:noFill/>
          <a:ln w="12700">
            <a:noFill/>
            <a:miter lim="800000"/>
            <a:headEnd/>
            <a:tailEnd/>
          </a:ln>
          <a:effectLst/>
        </p:spPr>
        <p:txBody>
          <a:bodyPr wrap="square">
            <a:spAutoFit/>
          </a:bodyPr>
          <a:lstStyle/>
          <a:p>
            <a:pPr algn="l">
              <a:spcBef>
                <a:spcPct val="50000"/>
              </a:spcBef>
              <a:buClr>
                <a:schemeClr val="accent1"/>
              </a:buClr>
            </a:pPr>
            <a:r>
              <a:rPr lang="en-US" altLang="zh-CN" b="1" dirty="0">
                <a:solidFill>
                  <a:schemeClr val="tx1"/>
                </a:solidFill>
                <a:ea typeface="宋体" pitchFamily="2" charset="-122"/>
              </a:rPr>
              <a:t>Counter</a:t>
            </a:r>
            <a:r>
              <a:rPr lang="zh-CN" altLang="en-US" b="1" dirty="0">
                <a:solidFill>
                  <a:schemeClr val="tx1"/>
                </a:solidFill>
                <a:ea typeface="宋体" pitchFamily="2" charset="-122"/>
              </a:rPr>
              <a:t>：长度计数器，保存传送数据的字数。</a:t>
            </a:r>
          </a:p>
          <a:p>
            <a:pPr algn="l">
              <a:spcBef>
                <a:spcPct val="50000"/>
              </a:spcBef>
              <a:buClr>
                <a:schemeClr val="accent1"/>
              </a:buClr>
            </a:pPr>
            <a:r>
              <a:rPr lang="en-US" altLang="zh-CN" b="1" dirty="0">
                <a:solidFill>
                  <a:schemeClr val="tx1"/>
                </a:solidFill>
                <a:ea typeface="宋体" pitchFamily="2" charset="-122"/>
              </a:rPr>
              <a:t>Data </a:t>
            </a:r>
            <a:r>
              <a:rPr lang="en-US" altLang="zh-CN" b="1" dirty="0" err="1">
                <a:solidFill>
                  <a:schemeClr val="tx1"/>
                </a:solidFill>
                <a:ea typeface="宋体" pitchFamily="2" charset="-122"/>
              </a:rPr>
              <a:t>Reg</a:t>
            </a:r>
            <a:r>
              <a:rPr lang="zh-CN" altLang="en-US" b="1" dirty="0">
                <a:solidFill>
                  <a:schemeClr val="tx1"/>
                </a:solidFill>
                <a:ea typeface="宋体" pitchFamily="2" charset="-122"/>
              </a:rPr>
              <a:t>：读写数据缓冲寄存器。</a:t>
            </a:r>
          </a:p>
          <a:p>
            <a:pPr algn="l">
              <a:spcBef>
                <a:spcPct val="50000"/>
              </a:spcBef>
              <a:buClr>
                <a:schemeClr val="accent1"/>
              </a:buClr>
            </a:pPr>
            <a:r>
              <a:rPr lang="en-US" altLang="zh-CN" b="1" dirty="0">
                <a:solidFill>
                  <a:schemeClr val="tx1"/>
                </a:solidFill>
                <a:ea typeface="宋体" pitchFamily="2" charset="-122"/>
              </a:rPr>
              <a:t>Address </a:t>
            </a:r>
            <a:r>
              <a:rPr lang="en-US" altLang="zh-CN" b="1" dirty="0" err="1">
                <a:solidFill>
                  <a:schemeClr val="tx1"/>
                </a:solidFill>
                <a:ea typeface="宋体" pitchFamily="2" charset="-122"/>
              </a:rPr>
              <a:t>Reg</a:t>
            </a:r>
            <a:r>
              <a:rPr lang="zh-CN" altLang="en-US" b="1" dirty="0">
                <a:solidFill>
                  <a:schemeClr val="tx1"/>
                </a:solidFill>
                <a:ea typeface="宋体" pitchFamily="2" charset="-122"/>
              </a:rPr>
              <a:t>：地址寄存器，向地址总线提供存储器地址。</a:t>
            </a:r>
          </a:p>
          <a:p>
            <a:pPr algn="l">
              <a:spcBef>
                <a:spcPct val="50000"/>
              </a:spcBef>
              <a:buClr>
                <a:schemeClr val="accent1"/>
              </a:buClr>
            </a:pPr>
            <a:r>
              <a:rPr lang="en-US" altLang="zh-CN" b="1" dirty="0">
                <a:solidFill>
                  <a:schemeClr val="tx1"/>
                </a:solidFill>
                <a:ea typeface="宋体" pitchFamily="2" charset="-122"/>
              </a:rPr>
              <a:t>DMA</a:t>
            </a:r>
            <a:r>
              <a:rPr lang="zh-CN" altLang="en-US" b="1" dirty="0">
                <a:solidFill>
                  <a:schemeClr val="tx1"/>
                </a:solidFill>
                <a:ea typeface="宋体" pitchFamily="2" charset="-122"/>
              </a:rPr>
              <a:t>控制逻辑</a:t>
            </a:r>
          </a:p>
          <a:p>
            <a:pPr algn="l">
              <a:spcBef>
                <a:spcPct val="50000"/>
              </a:spcBef>
              <a:buClr>
                <a:schemeClr val="accent1"/>
              </a:buClr>
            </a:pPr>
            <a:r>
              <a:rPr lang="en-US" altLang="zh-CN" b="1" dirty="0">
                <a:solidFill>
                  <a:schemeClr val="tx1"/>
                </a:solidFill>
                <a:ea typeface="宋体" pitchFamily="2" charset="-122"/>
              </a:rPr>
              <a:t>DMA</a:t>
            </a:r>
            <a:r>
              <a:rPr lang="zh-CN" altLang="en-US" b="1" dirty="0">
                <a:solidFill>
                  <a:schemeClr val="tx1"/>
                </a:solidFill>
                <a:ea typeface="宋体" pitchFamily="2" charset="-122"/>
              </a:rPr>
              <a:t>状态逻辑</a:t>
            </a:r>
          </a:p>
          <a:p>
            <a:pPr algn="l">
              <a:spcBef>
                <a:spcPct val="50000"/>
              </a:spcBef>
              <a:buClr>
                <a:schemeClr val="accent1"/>
              </a:buClr>
            </a:pPr>
            <a:r>
              <a:rPr lang="zh-CN" altLang="en-US" b="1" dirty="0">
                <a:solidFill>
                  <a:schemeClr val="tx1"/>
                </a:solidFill>
                <a:ea typeface="宋体" pitchFamily="2" charset="-122"/>
              </a:rPr>
              <a:t>中断控制逻辑</a:t>
            </a:r>
          </a:p>
        </p:txBody>
      </p:sp>
    </p:spTree>
    <p:extLst>
      <p:ext uri="{BB962C8B-B14F-4D97-AF65-F5344CB8AC3E}">
        <p14:creationId xmlns:p14="http://schemas.microsoft.com/office/powerpoint/2010/main" val="1608722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69"/>
          <p:cNvSpPr>
            <a:spLocks noGrp="1" noChangeArrowheads="1"/>
          </p:cNvSpPr>
          <p:nvPr>
            <p:ph type="title"/>
          </p:nvPr>
        </p:nvSpPr>
        <p:spPr>
          <a:xfrm>
            <a:off x="613038" y="338562"/>
            <a:ext cx="7953375" cy="426142"/>
          </a:xfr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r>
              <a:rPr lang="zh-CN" altLang="en-US" sz="2800" i="0" dirty="0"/>
              <a:t>多总线结构实例</a:t>
            </a:r>
          </a:p>
        </p:txBody>
      </p:sp>
      <p:pic>
        <p:nvPicPr>
          <p:cNvPr id="3" name="图片 2"/>
          <p:cNvPicPr>
            <a:picLocks noChangeAspect="1"/>
          </p:cNvPicPr>
          <p:nvPr/>
        </p:nvPicPr>
        <p:blipFill>
          <a:blip r:embed="rId2"/>
          <a:stretch>
            <a:fillRect/>
          </a:stretch>
        </p:blipFill>
        <p:spPr>
          <a:xfrm>
            <a:off x="432395" y="1556792"/>
            <a:ext cx="6023645" cy="3774935"/>
          </a:xfrm>
          <a:prstGeom prst="rect">
            <a:avLst/>
          </a:prstGeom>
        </p:spPr>
      </p:pic>
      <p:pic>
        <p:nvPicPr>
          <p:cNvPr id="5" name="图片 4"/>
          <p:cNvPicPr>
            <a:picLocks noChangeAspect="1"/>
          </p:cNvPicPr>
          <p:nvPr/>
        </p:nvPicPr>
        <p:blipFill>
          <a:blip r:embed="rId3"/>
          <a:stretch>
            <a:fillRect/>
          </a:stretch>
        </p:blipFill>
        <p:spPr>
          <a:xfrm>
            <a:off x="6798977" y="1556792"/>
            <a:ext cx="5057663" cy="3793247"/>
          </a:xfrm>
          <a:prstGeom prst="rect">
            <a:avLst/>
          </a:prstGeom>
        </p:spPr>
      </p:pic>
    </p:spTree>
    <p:extLst>
      <p:ext uri="{BB962C8B-B14F-4D97-AF65-F5344CB8AC3E}">
        <p14:creationId xmlns:p14="http://schemas.microsoft.com/office/powerpoint/2010/main" val="407297723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838838" y="396964"/>
            <a:ext cx="5257800" cy="372603"/>
          </a:xfrm>
        </p:spPr>
        <p:txBody>
          <a:bodyPr/>
          <a:lstStyle/>
          <a:p>
            <a:r>
              <a:rPr lang="en-US" altLang="zh-CN" i="0" dirty="0" smtClean="0">
                <a:latin typeface="+mn-lt"/>
              </a:rPr>
              <a:t>5  </a:t>
            </a:r>
            <a:r>
              <a:rPr lang="en-US" altLang="zh-CN" i="0" dirty="0">
                <a:latin typeface="+mn-lt"/>
              </a:rPr>
              <a:t>DMA</a:t>
            </a:r>
            <a:r>
              <a:rPr lang="zh-CN" altLang="en-US" i="0" dirty="0">
                <a:latin typeface="+mn-lt"/>
              </a:rPr>
              <a:t>控制器的结构</a:t>
            </a:r>
            <a:endParaRPr lang="en-US" altLang="zh-CN" dirty="0">
              <a:latin typeface="+mn-lt"/>
            </a:endParaRPr>
          </a:p>
        </p:txBody>
      </p:sp>
      <p:sp>
        <p:nvSpPr>
          <p:cNvPr id="453636" name="Text Box 4"/>
          <p:cNvSpPr txBox="1">
            <a:spLocks noChangeArrowheads="1"/>
          </p:cNvSpPr>
          <p:nvPr/>
        </p:nvSpPr>
        <p:spPr bwMode="auto">
          <a:xfrm>
            <a:off x="3720008" y="6237312"/>
            <a:ext cx="7848600" cy="338554"/>
          </a:xfrm>
          <a:prstGeom prst="rect">
            <a:avLst/>
          </a:prstGeom>
          <a:noFill/>
          <a:ln w="12700">
            <a:noFill/>
            <a:miter lim="800000"/>
            <a:headEnd/>
            <a:tailEnd/>
          </a:ln>
          <a:effectLst/>
        </p:spPr>
        <p:txBody>
          <a:bodyPr>
            <a:spAutoFit/>
          </a:bodyPr>
          <a:lstStyle/>
          <a:p>
            <a:pPr>
              <a:spcBef>
                <a:spcPct val="50000"/>
              </a:spcBef>
              <a:buClr>
                <a:schemeClr val="accent1"/>
              </a:buClr>
            </a:pPr>
            <a:r>
              <a:rPr lang="en-US" altLang="zh-CN" sz="1600" b="1" dirty="0">
                <a:solidFill>
                  <a:schemeClr val="accent2"/>
                </a:solidFill>
                <a:ea typeface="宋体" pitchFamily="2" charset="-122"/>
              </a:rPr>
              <a:t>8237A-5 </a:t>
            </a:r>
            <a:r>
              <a:rPr lang="zh-CN" altLang="en-US" sz="1600" b="1" dirty="0">
                <a:solidFill>
                  <a:schemeClr val="accent2"/>
                </a:solidFill>
                <a:ea typeface="宋体" pitchFamily="2" charset="-122"/>
              </a:rPr>
              <a:t>可编程</a:t>
            </a:r>
            <a:r>
              <a:rPr lang="en-US" altLang="zh-CN" sz="1600" b="1" dirty="0">
                <a:solidFill>
                  <a:schemeClr val="accent2"/>
                </a:solidFill>
                <a:ea typeface="宋体" pitchFamily="2" charset="-122"/>
              </a:rPr>
              <a:t>DMA</a:t>
            </a:r>
            <a:r>
              <a:rPr lang="zh-CN" altLang="en-US" sz="1600" b="1" dirty="0">
                <a:solidFill>
                  <a:schemeClr val="accent2"/>
                </a:solidFill>
                <a:ea typeface="宋体" pitchFamily="2" charset="-122"/>
              </a:rPr>
              <a:t>控制器逻辑结构</a:t>
            </a:r>
          </a:p>
        </p:txBody>
      </p:sp>
      <p:pic>
        <p:nvPicPr>
          <p:cNvPr id="453661"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250" y="908720"/>
            <a:ext cx="8424390" cy="534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9336" y="1168291"/>
            <a:ext cx="3168898" cy="4708981"/>
          </a:xfrm>
          <a:prstGeom prst="rect">
            <a:avLst/>
          </a:prstGeom>
        </p:spPr>
        <p:txBody>
          <a:bodyPr wrap="square">
            <a:spAutoFit/>
          </a:bodyPr>
          <a:lstStyle/>
          <a:p>
            <a:pPr marL="342900" indent="-342900" algn="l">
              <a:buFont typeface="Wingdings" pitchFamily="2" charset="2"/>
              <a:buChar char="u"/>
            </a:pPr>
            <a:r>
              <a:rPr lang="en-US" altLang="zh-CN" b="1" dirty="0">
                <a:solidFill>
                  <a:schemeClr val="tx1"/>
                </a:solidFill>
              </a:rPr>
              <a:t>8237A</a:t>
            </a:r>
            <a:r>
              <a:rPr lang="zh-CN" altLang="en-US" b="1" dirty="0">
                <a:solidFill>
                  <a:schemeClr val="tx1"/>
                </a:solidFill>
              </a:rPr>
              <a:t>是可编程</a:t>
            </a:r>
            <a:r>
              <a:rPr lang="en-US" altLang="zh-CN" b="1" dirty="0">
                <a:solidFill>
                  <a:schemeClr val="tx1"/>
                </a:solidFill>
              </a:rPr>
              <a:t>DMA</a:t>
            </a:r>
            <a:r>
              <a:rPr lang="zh-CN" altLang="en-US" b="1" dirty="0">
                <a:solidFill>
                  <a:schemeClr val="tx1"/>
                </a:solidFill>
              </a:rPr>
              <a:t>控制器；</a:t>
            </a:r>
            <a:br>
              <a:rPr lang="zh-CN" altLang="en-US" b="1" dirty="0">
                <a:solidFill>
                  <a:schemeClr val="tx1"/>
                </a:solidFill>
              </a:rPr>
            </a:br>
            <a:endParaRPr lang="zh-CN" altLang="en-US" b="1" dirty="0">
              <a:solidFill>
                <a:schemeClr val="tx1"/>
              </a:solidFill>
            </a:endParaRPr>
          </a:p>
          <a:p>
            <a:pPr marL="342900" indent="-342900" algn="l">
              <a:buFont typeface="Wingdings" pitchFamily="2" charset="2"/>
              <a:buChar char="u"/>
            </a:pPr>
            <a:r>
              <a:rPr lang="zh-CN" altLang="en-US" b="1" dirty="0">
                <a:solidFill>
                  <a:schemeClr val="tx1"/>
                </a:solidFill>
              </a:rPr>
              <a:t>每个</a:t>
            </a:r>
            <a:r>
              <a:rPr lang="en-US" altLang="zh-CN" b="1" dirty="0">
                <a:solidFill>
                  <a:schemeClr val="tx1"/>
                </a:solidFill>
              </a:rPr>
              <a:t>8237A</a:t>
            </a:r>
            <a:r>
              <a:rPr lang="zh-CN" altLang="en-US" b="1" dirty="0">
                <a:solidFill>
                  <a:schemeClr val="tx1"/>
                </a:solidFill>
              </a:rPr>
              <a:t>有</a:t>
            </a:r>
            <a:r>
              <a:rPr lang="en-US" altLang="zh-CN" b="1" dirty="0">
                <a:solidFill>
                  <a:schemeClr val="tx1"/>
                </a:solidFill>
              </a:rPr>
              <a:t>4</a:t>
            </a:r>
            <a:r>
              <a:rPr lang="zh-CN" altLang="en-US" b="1" dirty="0">
                <a:solidFill>
                  <a:schemeClr val="tx1"/>
                </a:solidFill>
              </a:rPr>
              <a:t>个独立的</a:t>
            </a:r>
            <a:r>
              <a:rPr lang="en-US" altLang="zh-CN" b="1" dirty="0">
                <a:solidFill>
                  <a:schemeClr val="tx1"/>
                </a:solidFill>
              </a:rPr>
              <a:t>DMA</a:t>
            </a:r>
            <a:r>
              <a:rPr lang="zh-CN" altLang="en-US" b="1" dirty="0">
                <a:solidFill>
                  <a:schemeClr val="tx1"/>
                </a:solidFill>
              </a:rPr>
              <a:t>通道，优先权不同；</a:t>
            </a:r>
            <a:br>
              <a:rPr lang="zh-CN" altLang="en-US" b="1" dirty="0">
                <a:solidFill>
                  <a:schemeClr val="tx1"/>
                </a:solidFill>
              </a:rPr>
            </a:br>
            <a:endParaRPr lang="zh-CN" altLang="en-US" b="1" dirty="0">
              <a:solidFill>
                <a:schemeClr val="tx1"/>
              </a:solidFill>
            </a:endParaRPr>
          </a:p>
          <a:p>
            <a:pPr marL="342900" indent="-342900" algn="l">
              <a:buFont typeface="Wingdings" pitchFamily="2" charset="2"/>
              <a:buChar char="u"/>
            </a:pPr>
            <a:r>
              <a:rPr lang="zh-CN" altLang="en-US" b="1" dirty="0">
                <a:solidFill>
                  <a:schemeClr val="tx1"/>
                </a:solidFill>
              </a:rPr>
              <a:t>每个</a:t>
            </a:r>
            <a:r>
              <a:rPr lang="en-US" altLang="zh-CN" b="1" dirty="0">
                <a:solidFill>
                  <a:schemeClr val="tx1"/>
                </a:solidFill>
              </a:rPr>
              <a:t>DMA</a:t>
            </a:r>
            <a:r>
              <a:rPr lang="zh-CN" altLang="en-US" b="1" dirty="0">
                <a:solidFill>
                  <a:schemeClr val="tx1"/>
                </a:solidFill>
              </a:rPr>
              <a:t>通道有</a:t>
            </a:r>
            <a:r>
              <a:rPr lang="en-US" altLang="zh-CN" b="1" dirty="0">
                <a:solidFill>
                  <a:schemeClr val="tx1"/>
                </a:solidFill>
              </a:rPr>
              <a:t>4</a:t>
            </a:r>
            <a:r>
              <a:rPr lang="zh-CN" altLang="en-US" b="1" dirty="0">
                <a:solidFill>
                  <a:schemeClr val="tx1"/>
                </a:solidFill>
              </a:rPr>
              <a:t>种工作方式；</a:t>
            </a:r>
            <a:br>
              <a:rPr lang="zh-CN" altLang="en-US" b="1" dirty="0">
                <a:solidFill>
                  <a:schemeClr val="tx1"/>
                </a:solidFill>
              </a:rPr>
            </a:br>
            <a:endParaRPr lang="zh-CN" altLang="en-US" b="1" dirty="0">
              <a:solidFill>
                <a:schemeClr val="tx1"/>
              </a:solidFill>
            </a:endParaRPr>
          </a:p>
          <a:p>
            <a:pPr marL="342900" indent="-342900" algn="l">
              <a:buFont typeface="Wingdings" pitchFamily="2" charset="2"/>
              <a:buChar char="u"/>
            </a:pPr>
            <a:r>
              <a:rPr lang="zh-CN" altLang="en-US" b="1" dirty="0">
                <a:solidFill>
                  <a:schemeClr val="tx1"/>
                </a:solidFill>
              </a:rPr>
              <a:t>一次传送的最大长度可达</a:t>
            </a:r>
            <a:r>
              <a:rPr lang="en-US" altLang="zh-CN" b="1" dirty="0">
                <a:solidFill>
                  <a:schemeClr val="tx1"/>
                </a:solidFill>
              </a:rPr>
              <a:t>64KB</a:t>
            </a:r>
            <a:r>
              <a:rPr lang="zh-CN" altLang="en-US" b="1" dirty="0">
                <a:solidFill>
                  <a:schemeClr val="tx1"/>
                </a:solidFill>
              </a:rPr>
              <a:t>；</a:t>
            </a:r>
            <a:br>
              <a:rPr lang="zh-CN" altLang="en-US" b="1" dirty="0">
                <a:solidFill>
                  <a:schemeClr val="tx1"/>
                </a:solidFill>
              </a:rPr>
            </a:br>
            <a:endParaRPr lang="zh-CN" altLang="en-US" b="1" dirty="0">
              <a:solidFill>
                <a:schemeClr val="tx1"/>
              </a:solidFill>
            </a:endParaRPr>
          </a:p>
          <a:p>
            <a:pPr marL="342900" indent="-342900" algn="l">
              <a:buFont typeface="Wingdings" pitchFamily="2" charset="2"/>
              <a:buChar char="u"/>
            </a:pPr>
            <a:r>
              <a:rPr lang="zh-CN" altLang="en-US" b="1" dirty="0">
                <a:solidFill>
                  <a:schemeClr val="tx1"/>
                </a:solidFill>
              </a:rPr>
              <a:t>多个</a:t>
            </a:r>
            <a:r>
              <a:rPr lang="en-US" altLang="zh-CN" b="1" dirty="0">
                <a:solidFill>
                  <a:schemeClr val="tx1"/>
                </a:solidFill>
              </a:rPr>
              <a:t>8237A</a:t>
            </a:r>
            <a:r>
              <a:rPr lang="zh-CN" altLang="en-US" b="1" dirty="0">
                <a:solidFill>
                  <a:schemeClr val="tx1"/>
                </a:solidFill>
              </a:rPr>
              <a:t>芯片可以级连，用于扩展通道数。</a:t>
            </a:r>
          </a:p>
        </p:txBody>
      </p:sp>
    </p:spTree>
    <p:extLst>
      <p:ext uri="{BB962C8B-B14F-4D97-AF65-F5344CB8AC3E}">
        <p14:creationId xmlns:p14="http://schemas.microsoft.com/office/powerpoint/2010/main" val="18574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2805" y="332656"/>
            <a:ext cx="5257800" cy="372603"/>
          </a:xfrm>
        </p:spPr>
        <p:txBody>
          <a:bodyPr/>
          <a:lstStyle/>
          <a:p>
            <a:r>
              <a:rPr lang="en-US" altLang="zh-CN" i="0" dirty="0" smtClean="0">
                <a:latin typeface="+mn-lt"/>
              </a:rPr>
              <a:t>5 DMA</a:t>
            </a:r>
            <a:r>
              <a:rPr lang="zh-CN" altLang="en-US" i="0" dirty="0" smtClean="0">
                <a:latin typeface="+mn-lt"/>
              </a:rPr>
              <a:t>控制器的类型</a:t>
            </a:r>
            <a:endParaRPr lang="zh-CN" altLang="en-US" i="0" dirty="0">
              <a:latin typeface="+mn-lt"/>
            </a:endParaRPr>
          </a:p>
        </p:txBody>
      </p:sp>
      <p:sp>
        <p:nvSpPr>
          <p:cNvPr id="3" name="内容占位符 2"/>
          <p:cNvSpPr>
            <a:spLocks noGrp="1"/>
          </p:cNvSpPr>
          <p:nvPr>
            <p:ph idx="1"/>
          </p:nvPr>
        </p:nvSpPr>
        <p:spPr>
          <a:xfrm>
            <a:off x="983432" y="836713"/>
            <a:ext cx="9217024" cy="2267287"/>
          </a:xfrm>
        </p:spPr>
        <p:txBody>
          <a:bodyPr/>
          <a:lstStyle/>
          <a:p>
            <a:pPr>
              <a:lnSpc>
                <a:spcPct val="150000"/>
              </a:lnSpc>
              <a:spcBef>
                <a:spcPts val="0"/>
              </a:spcBef>
            </a:pPr>
            <a:r>
              <a:rPr lang="zh-CN" altLang="en-US" dirty="0" smtClean="0"/>
              <a:t>选择型</a:t>
            </a:r>
            <a:r>
              <a:rPr lang="en-US" altLang="zh-CN" dirty="0" smtClean="0"/>
              <a:t>DMA</a:t>
            </a:r>
            <a:r>
              <a:rPr lang="zh-CN" altLang="en-US" dirty="0" smtClean="0"/>
              <a:t>控制器</a:t>
            </a:r>
            <a:endParaRPr lang="en-US" altLang="zh-CN" dirty="0" smtClean="0"/>
          </a:p>
          <a:p>
            <a:pPr lvl="1">
              <a:lnSpc>
                <a:spcPct val="150000"/>
              </a:lnSpc>
              <a:spcBef>
                <a:spcPts val="0"/>
              </a:spcBef>
            </a:pPr>
            <a:r>
              <a:rPr lang="zh-CN" altLang="en-US" dirty="0" smtClean="0"/>
              <a:t>物理上可以连接多个</a:t>
            </a:r>
            <a:r>
              <a:rPr lang="en-US" altLang="zh-CN" dirty="0" smtClean="0"/>
              <a:t>I/O</a:t>
            </a:r>
            <a:r>
              <a:rPr lang="zh-CN" altLang="en-US" dirty="0" smtClean="0"/>
              <a:t>接口（外设）；</a:t>
            </a:r>
            <a:endParaRPr lang="en-US" altLang="zh-CN" dirty="0" smtClean="0"/>
          </a:p>
          <a:p>
            <a:pPr lvl="1">
              <a:lnSpc>
                <a:spcPct val="150000"/>
              </a:lnSpc>
              <a:spcBef>
                <a:spcPts val="0"/>
              </a:spcBef>
            </a:pPr>
            <a:r>
              <a:rPr lang="zh-CN" altLang="en-US" dirty="0"/>
              <a:t>逻辑</a:t>
            </a:r>
            <a:r>
              <a:rPr lang="zh-CN" altLang="en-US" dirty="0" smtClean="0"/>
              <a:t>上只能连接一个设备，即在某一时间段只能为其中一台外设服务。</a:t>
            </a:r>
            <a:endParaRPr lang="en-US" altLang="zh-CN" dirty="0" smtClean="0"/>
          </a:p>
          <a:p>
            <a:pPr lvl="1">
              <a:lnSpc>
                <a:spcPct val="150000"/>
              </a:lnSpc>
              <a:spcBef>
                <a:spcPts val="0"/>
              </a:spcBef>
            </a:pPr>
            <a:r>
              <a:rPr lang="zh-CN" altLang="en-US" dirty="0"/>
              <a:t>适应</a:t>
            </a:r>
            <a:r>
              <a:rPr lang="zh-CN" altLang="en-US" dirty="0" smtClean="0"/>
              <a:t>于数据传输率很高（接近于内存）的外设数据传输服务。</a:t>
            </a:r>
            <a:endParaRPr lang="en-US" altLang="zh-CN" dirty="0" smtClean="0"/>
          </a:p>
          <a:p>
            <a:pPr lvl="1">
              <a:lnSpc>
                <a:spcPct val="150000"/>
              </a:lnSpc>
              <a:spcBef>
                <a:spcPts val="0"/>
              </a:spcBef>
            </a:pPr>
            <a:endParaRPr lang="en-US" altLang="zh-CN" dirty="0" smtClean="0"/>
          </a:p>
        </p:txBody>
      </p:sp>
      <p:pic>
        <p:nvPicPr>
          <p:cNvPr id="4" name="图片 3"/>
          <p:cNvPicPr>
            <a:picLocks noChangeAspect="1"/>
          </p:cNvPicPr>
          <p:nvPr/>
        </p:nvPicPr>
        <p:blipFill>
          <a:blip r:embed="rId2"/>
          <a:stretch>
            <a:fillRect/>
          </a:stretch>
        </p:blipFill>
        <p:spPr>
          <a:xfrm>
            <a:off x="3431705" y="2636913"/>
            <a:ext cx="5536849" cy="4004125"/>
          </a:xfrm>
          <a:prstGeom prst="rect">
            <a:avLst/>
          </a:prstGeom>
        </p:spPr>
      </p:pic>
    </p:spTree>
    <p:extLst>
      <p:ext uri="{BB962C8B-B14F-4D97-AF65-F5344CB8AC3E}">
        <p14:creationId xmlns:p14="http://schemas.microsoft.com/office/powerpoint/2010/main" val="19475218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461066"/>
            <a:ext cx="5257800" cy="372603"/>
          </a:xfrm>
        </p:spPr>
        <p:txBody>
          <a:bodyPr/>
          <a:lstStyle/>
          <a:p>
            <a:r>
              <a:rPr lang="en-US" altLang="zh-CN" i="0" dirty="0" smtClean="0">
                <a:latin typeface="+mn-lt"/>
              </a:rPr>
              <a:t>5 DMA</a:t>
            </a:r>
            <a:r>
              <a:rPr lang="zh-CN" altLang="en-US" i="0" dirty="0" smtClean="0">
                <a:latin typeface="+mn-lt"/>
              </a:rPr>
              <a:t>控制器的类型</a:t>
            </a:r>
            <a:endParaRPr lang="zh-CN" altLang="en-US" i="0" dirty="0">
              <a:latin typeface="+mn-lt"/>
            </a:endParaRPr>
          </a:p>
        </p:txBody>
      </p:sp>
      <p:sp>
        <p:nvSpPr>
          <p:cNvPr id="3" name="内容占位符 2"/>
          <p:cNvSpPr>
            <a:spLocks noGrp="1"/>
          </p:cNvSpPr>
          <p:nvPr>
            <p:ph idx="1"/>
          </p:nvPr>
        </p:nvSpPr>
        <p:spPr>
          <a:xfrm>
            <a:off x="767408" y="836712"/>
            <a:ext cx="9433048" cy="2682786"/>
          </a:xfrm>
        </p:spPr>
        <p:txBody>
          <a:bodyPr/>
          <a:lstStyle/>
          <a:p>
            <a:pPr>
              <a:lnSpc>
                <a:spcPct val="150000"/>
              </a:lnSpc>
              <a:spcBef>
                <a:spcPts val="0"/>
              </a:spcBef>
            </a:pPr>
            <a:r>
              <a:rPr lang="zh-CN" altLang="en-US" dirty="0" smtClean="0"/>
              <a:t>多路型</a:t>
            </a:r>
            <a:r>
              <a:rPr lang="en-US" altLang="zh-CN" dirty="0" smtClean="0"/>
              <a:t>DMA</a:t>
            </a:r>
            <a:r>
              <a:rPr lang="zh-CN" altLang="en-US" dirty="0" smtClean="0"/>
              <a:t>控制器</a:t>
            </a:r>
            <a:endParaRPr lang="en-US" altLang="zh-CN" dirty="0" smtClean="0"/>
          </a:p>
          <a:p>
            <a:pPr lvl="1">
              <a:lnSpc>
                <a:spcPct val="150000"/>
              </a:lnSpc>
              <a:spcBef>
                <a:spcPts val="0"/>
              </a:spcBef>
            </a:pPr>
            <a:r>
              <a:rPr lang="zh-CN" altLang="en-US" dirty="0"/>
              <a:t>物理</a:t>
            </a:r>
            <a:r>
              <a:rPr lang="zh-CN" altLang="en-US" dirty="0" smtClean="0"/>
              <a:t>上可以连接多个</a:t>
            </a:r>
            <a:r>
              <a:rPr lang="en-US" altLang="zh-CN" dirty="0" smtClean="0"/>
              <a:t>I/O</a:t>
            </a:r>
            <a:r>
              <a:rPr lang="zh-CN" altLang="en-US" dirty="0" smtClean="0"/>
              <a:t>接口（外设）；</a:t>
            </a:r>
            <a:endParaRPr lang="en-US" altLang="zh-CN" dirty="0" smtClean="0"/>
          </a:p>
          <a:p>
            <a:pPr lvl="1">
              <a:lnSpc>
                <a:spcPct val="150000"/>
              </a:lnSpc>
              <a:spcBef>
                <a:spcPts val="0"/>
              </a:spcBef>
            </a:pPr>
            <a:r>
              <a:rPr lang="zh-CN" altLang="en-US" dirty="0"/>
              <a:t>逻辑</a:t>
            </a:r>
            <a:r>
              <a:rPr lang="zh-CN" altLang="en-US" dirty="0" smtClean="0"/>
              <a:t>上</a:t>
            </a:r>
            <a:r>
              <a:rPr lang="zh-CN" altLang="en-US" dirty="0"/>
              <a:t>也可</a:t>
            </a:r>
            <a:r>
              <a:rPr lang="zh-CN" altLang="en-US" dirty="0" smtClean="0"/>
              <a:t>连接多个</a:t>
            </a:r>
            <a:r>
              <a:rPr lang="zh-CN" altLang="en-US" dirty="0"/>
              <a:t>设备</a:t>
            </a:r>
            <a:r>
              <a:rPr lang="zh-CN" altLang="en-US" dirty="0" smtClean="0"/>
              <a:t>，可通过交叉服务的方式为多台</a:t>
            </a:r>
            <a:r>
              <a:rPr lang="zh-CN" altLang="en-US" dirty="0"/>
              <a:t>外设</a:t>
            </a:r>
            <a:r>
              <a:rPr lang="zh-CN" altLang="en-US" dirty="0" smtClean="0"/>
              <a:t>服务；</a:t>
            </a:r>
            <a:endParaRPr lang="en-US" altLang="zh-CN" dirty="0" smtClean="0"/>
          </a:p>
          <a:p>
            <a:pPr lvl="1">
              <a:lnSpc>
                <a:spcPct val="150000"/>
              </a:lnSpc>
              <a:spcBef>
                <a:spcPts val="0"/>
              </a:spcBef>
            </a:pPr>
            <a:r>
              <a:rPr lang="zh-CN" altLang="en-US" dirty="0"/>
              <a:t>多</a:t>
            </a:r>
            <a:r>
              <a:rPr lang="zh-CN" altLang="en-US" dirty="0" smtClean="0"/>
              <a:t>路型</a:t>
            </a:r>
            <a:r>
              <a:rPr lang="en-US" altLang="zh-CN" dirty="0" smtClean="0"/>
              <a:t>DMA</a:t>
            </a:r>
            <a:r>
              <a:rPr lang="zh-CN" altLang="en-US" dirty="0" smtClean="0"/>
              <a:t>控制器内部应包括多个</a:t>
            </a:r>
            <a:r>
              <a:rPr lang="en-US" altLang="zh-CN" dirty="0" smtClean="0"/>
              <a:t>DMA</a:t>
            </a:r>
            <a:r>
              <a:rPr lang="zh-CN" altLang="en-US" dirty="0" smtClean="0"/>
              <a:t>通道；</a:t>
            </a:r>
            <a:endParaRPr lang="en-US" altLang="zh-CN" dirty="0"/>
          </a:p>
          <a:p>
            <a:pPr lvl="1">
              <a:lnSpc>
                <a:spcPct val="150000"/>
              </a:lnSpc>
              <a:spcBef>
                <a:spcPts val="0"/>
              </a:spcBef>
            </a:pPr>
            <a:r>
              <a:rPr lang="zh-CN" altLang="en-US" dirty="0"/>
              <a:t>适应</a:t>
            </a:r>
            <a:r>
              <a:rPr lang="zh-CN" altLang="en-US" dirty="0" smtClean="0"/>
              <a:t>于多个慢速（相对）外设的数据</a:t>
            </a:r>
            <a:r>
              <a:rPr lang="zh-CN" altLang="en-US" dirty="0"/>
              <a:t>传输</a:t>
            </a:r>
            <a:r>
              <a:rPr lang="zh-CN" altLang="en-US" dirty="0" smtClean="0"/>
              <a:t>服务。</a:t>
            </a:r>
            <a:endParaRPr lang="en-US" altLang="zh-CN" dirty="0"/>
          </a:p>
          <a:p>
            <a:pPr lvl="1">
              <a:lnSpc>
                <a:spcPct val="150000"/>
              </a:lnSpc>
              <a:spcBef>
                <a:spcPts val="0"/>
              </a:spcBef>
            </a:pPr>
            <a:endParaRPr lang="en-US" altLang="zh-CN" dirty="0" smtClean="0"/>
          </a:p>
        </p:txBody>
      </p:sp>
      <p:pic>
        <p:nvPicPr>
          <p:cNvPr id="4" name="图片 3"/>
          <p:cNvPicPr>
            <a:picLocks noChangeAspect="1"/>
          </p:cNvPicPr>
          <p:nvPr/>
        </p:nvPicPr>
        <p:blipFill>
          <a:blip r:embed="rId2"/>
          <a:stretch>
            <a:fillRect/>
          </a:stretch>
        </p:blipFill>
        <p:spPr>
          <a:xfrm>
            <a:off x="3143672" y="3068960"/>
            <a:ext cx="5235986" cy="3428560"/>
          </a:xfrm>
          <a:prstGeom prst="rect">
            <a:avLst/>
          </a:prstGeom>
        </p:spPr>
      </p:pic>
    </p:spTree>
    <p:extLst>
      <p:ext uri="{BB962C8B-B14F-4D97-AF65-F5344CB8AC3E}">
        <p14:creationId xmlns:p14="http://schemas.microsoft.com/office/powerpoint/2010/main" val="4200629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23392" y="404664"/>
            <a:ext cx="5257800" cy="426142"/>
          </a:xfr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r>
              <a:rPr lang="en-US" altLang="zh-CN" sz="2800" i="0" dirty="0"/>
              <a:t>1</a:t>
            </a:r>
            <a:r>
              <a:rPr lang="zh-CN" altLang="en-US" sz="2800" i="0" dirty="0"/>
              <a:t>总线的仲裁方式</a:t>
            </a:r>
          </a:p>
        </p:txBody>
      </p:sp>
      <p:sp>
        <p:nvSpPr>
          <p:cNvPr id="466947" name="Rectangle 3"/>
          <p:cNvSpPr>
            <a:spLocks noGrp="1" noChangeArrowheads="1"/>
          </p:cNvSpPr>
          <p:nvPr>
            <p:ph type="body" sz="half" idx="1"/>
          </p:nvPr>
        </p:nvSpPr>
        <p:spPr>
          <a:xfrm>
            <a:off x="911424" y="980728"/>
            <a:ext cx="10369152" cy="3836948"/>
          </a:xfrm>
        </p:spPr>
        <p:txBody>
          <a:bodyPr/>
          <a:lstStyle/>
          <a:p>
            <a:pPr>
              <a:lnSpc>
                <a:spcPct val="150000"/>
              </a:lnSpc>
              <a:spcBef>
                <a:spcPts val="0"/>
              </a:spcBef>
            </a:pPr>
            <a:r>
              <a:rPr lang="zh-CN" altLang="en-US" sz="2800" dirty="0">
                <a:latin typeface="宋体" pitchFamily="2" charset="-122"/>
                <a:ea typeface="宋体" pitchFamily="2" charset="-122"/>
              </a:rPr>
              <a:t>总线仲裁</a:t>
            </a:r>
            <a:r>
              <a:rPr lang="zh-CN" altLang="en-US" sz="2800" dirty="0" smtClean="0">
                <a:latin typeface="宋体" pitchFamily="2" charset="-122"/>
                <a:ea typeface="宋体" pitchFamily="2" charset="-122"/>
              </a:rPr>
              <a:t>方式（判优控制）</a:t>
            </a:r>
            <a:endParaRPr lang="zh-CN" altLang="en-US" sz="2800" dirty="0">
              <a:latin typeface="宋体" pitchFamily="2" charset="-122"/>
              <a:ea typeface="宋体" pitchFamily="2" charset="-122"/>
            </a:endParaRPr>
          </a:p>
          <a:p>
            <a:pPr lvl="1">
              <a:lnSpc>
                <a:spcPct val="150000"/>
              </a:lnSpc>
              <a:spcBef>
                <a:spcPts val="0"/>
              </a:spcBef>
            </a:pPr>
            <a:r>
              <a:rPr lang="zh-CN" altLang="en-US" sz="2000" dirty="0">
                <a:latin typeface="宋体" pitchFamily="2" charset="-122"/>
                <a:ea typeface="宋体" pitchFamily="2" charset="-122"/>
              </a:rPr>
              <a:t>集中式仲裁方式</a:t>
            </a:r>
          </a:p>
          <a:p>
            <a:pPr lvl="2">
              <a:lnSpc>
                <a:spcPct val="150000"/>
              </a:lnSpc>
              <a:spcBef>
                <a:spcPts val="0"/>
              </a:spcBef>
            </a:pPr>
            <a:r>
              <a:rPr lang="zh-CN" altLang="en-US" sz="2000" dirty="0">
                <a:latin typeface="宋体" pitchFamily="2" charset="-122"/>
                <a:ea typeface="宋体" pitchFamily="2" charset="-122"/>
              </a:rPr>
              <a:t>链式查询方式</a:t>
            </a:r>
          </a:p>
          <a:p>
            <a:pPr lvl="2">
              <a:lnSpc>
                <a:spcPct val="150000"/>
              </a:lnSpc>
              <a:spcBef>
                <a:spcPts val="0"/>
              </a:spcBef>
            </a:pPr>
            <a:r>
              <a:rPr lang="zh-CN" altLang="en-US" sz="2000" dirty="0">
                <a:latin typeface="宋体" pitchFamily="2" charset="-122"/>
                <a:ea typeface="宋体" pitchFamily="2" charset="-122"/>
              </a:rPr>
              <a:t>计数器定时查询方式</a:t>
            </a:r>
          </a:p>
          <a:p>
            <a:pPr lvl="2">
              <a:lnSpc>
                <a:spcPct val="150000"/>
              </a:lnSpc>
              <a:spcBef>
                <a:spcPts val="0"/>
              </a:spcBef>
            </a:pPr>
            <a:r>
              <a:rPr lang="zh-CN" altLang="en-US" sz="2000" dirty="0">
                <a:latin typeface="宋体" pitchFamily="2" charset="-122"/>
                <a:ea typeface="宋体" pitchFamily="2" charset="-122"/>
              </a:rPr>
              <a:t>独立请求</a:t>
            </a:r>
            <a:r>
              <a:rPr lang="zh-CN" altLang="en-US" sz="2000" dirty="0" smtClean="0">
                <a:latin typeface="宋体" pitchFamily="2" charset="-122"/>
                <a:ea typeface="宋体" pitchFamily="2" charset="-122"/>
              </a:rPr>
              <a:t>方式</a:t>
            </a:r>
            <a:endParaRPr lang="en-US" altLang="zh-CN" sz="2000" dirty="0" smtClean="0">
              <a:latin typeface="宋体" pitchFamily="2" charset="-122"/>
              <a:ea typeface="宋体" pitchFamily="2" charset="-122"/>
            </a:endParaRPr>
          </a:p>
          <a:p>
            <a:pPr lvl="1">
              <a:lnSpc>
                <a:spcPct val="150000"/>
              </a:lnSpc>
              <a:spcBef>
                <a:spcPts val="0"/>
              </a:spcBef>
            </a:pPr>
            <a:r>
              <a:rPr lang="zh-CN" altLang="en-US" sz="2000" dirty="0">
                <a:solidFill>
                  <a:srgbClr val="C0C0C0"/>
                </a:solidFill>
                <a:latin typeface="宋体" pitchFamily="2" charset="-122"/>
                <a:ea typeface="宋体" pitchFamily="2" charset="-122"/>
              </a:rPr>
              <a:t>分布式</a:t>
            </a:r>
            <a:r>
              <a:rPr lang="zh-CN" altLang="en-US" sz="2000" dirty="0">
                <a:solidFill>
                  <a:srgbClr val="C0C0C0"/>
                </a:solidFill>
                <a:latin typeface="宋体" pitchFamily="2" charset="-122"/>
                <a:ea typeface="宋体" pitchFamily="2" charset="-122"/>
                <a:cs typeface="+mn-cs"/>
              </a:rPr>
              <a:t>仲裁</a:t>
            </a:r>
            <a:r>
              <a:rPr lang="zh-CN" altLang="en-US" sz="2000" dirty="0" smtClean="0">
                <a:solidFill>
                  <a:srgbClr val="C0C0C0"/>
                </a:solidFill>
                <a:latin typeface="宋体" pitchFamily="2" charset="-122"/>
                <a:ea typeface="宋体" pitchFamily="2" charset="-122"/>
                <a:cs typeface="+mn-cs"/>
              </a:rPr>
              <a:t>方式</a:t>
            </a:r>
            <a:endParaRPr lang="en-US" altLang="zh-CN" sz="2000" dirty="0" smtClean="0">
              <a:solidFill>
                <a:srgbClr val="C0C0C0"/>
              </a:solidFill>
              <a:latin typeface="宋体" pitchFamily="2" charset="-122"/>
              <a:ea typeface="宋体" pitchFamily="2" charset="-122"/>
              <a:cs typeface="+mn-cs"/>
            </a:endParaRPr>
          </a:p>
          <a:p>
            <a:pPr lvl="2">
              <a:lnSpc>
                <a:spcPct val="150000"/>
              </a:lnSpc>
              <a:spcBef>
                <a:spcPts val="0"/>
              </a:spcBef>
            </a:pPr>
            <a:r>
              <a:rPr lang="zh-CN" altLang="en-US" dirty="0" smtClean="0">
                <a:solidFill>
                  <a:srgbClr val="C0C0C0"/>
                </a:solidFill>
                <a:latin typeface="宋体" pitchFamily="2" charset="-122"/>
                <a:ea typeface="宋体" pitchFamily="2" charset="-122"/>
              </a:rPr>
              <a:t>不</a:t>
            </a:r>
            <a:r>
              <a:rPr lang="zh-CN" altLang="en-US" dirty="0">
                <a:solidFill>
                  <a:srgbClr val="C0C0C0"/>
                </a:solidFill>
                <a:latin typeface="宋体" pitchFamily="2" charset="-122"/>
                <a:ea typeface="宋体" pitchFamily="2" charset="-122"/>
              </a:rPr>
              <a:t>需要中央仲裁器，</a:t>
            </a:r>
            <a:r>
              <a:rPr lang="zh-CN" altLang="en-US" dirty="0" smtClean="0">
                <a:solidFill>
                  <a:srgbClr val="C0C0C0"/>
                </a:solidFill>
                <a:latin typeface="宋体" pitchFamily="2" charset="-122"/>
                <a:ea typeface="宋体" pitchFamily="2" charset="-122"/>
              </a:rPr>
              <a:t>每个主设备都</a:t>
            </a:r>
            <a:r>
              <a:rPr lang="zh-CN" altLang="en-US" dirty="0">
                <a:solidFill>
                  <a:srgbClr val="C0C0C0"/>
                </a:solidFill>
                <a:latin typeface="宋体" pitchFamily="2" charset="-122"/>
                <a:ea typeface="宋体" pitchFamily="2" charset="-122"/>
              </a:rPr>
              <a:t>有自己</a:t>
            </a:r>
            <a:r>
              <a:rPr lang="zh-CN" altLang="en-US" dirty="0" smtClean="0">
                <a:solidFill>
                  <a:srgbClr val="C0C0C0"/>
                </a:solidFill>
                <a:latin typeface="宋体" pitchFamily="2" charset="-122"/>
                <a:ea typeface="宋体" pitchFamily="2" charset="-122"/>
              </a:rPr>
              <a:t>的</a:t>
            </a:r>
            <a:r>
              <a:rPr lang="zh-CN" altLang="en-US" dirty="0">
                <a:solidFill>
                  <a:srgbClr val="C0C0C0"/>
                </a:solidFill>
                <a:latin typeface="宋体" pitchFamily="2" charset="-122"/>
                <a:ea typeface="宋体" pitchFamily="2" charset="-122"/>
              </a:rPr>
              <a:t>仲裁</a:t>
            </a:r>
            <a:r>
              <a:rPr lang="zh-CN" altLang="en-US" dirty="0" smtClean="0">
                <a:solidFill>
                  <a:srgbClr val="C0C0C0"/>
                </a:solidFill>
                <a:latin typeface="宋体" pitchFamily="2" charset="-122"/>
                <a:ea typeface="宋体" pitchFamily="2" charset="-122"/>
              </a:rPr>
              <a:t>器</a:t>
            </a:r>
            <a:r>
              <a:rPr lang="zh-CN" altLang="en-US" dirty="0">
                <a:solidFill>
                  <a:srgbClr val="C0C0C0"/>
                </a:solidFill>
                <a:latin typeface="宋体" pitchFamily="2" charset="-122"/>
                <a:ea typeface="宋体" pitchFamily="2" charset="-122"/>
              </a:rPr>
              <a:t>和</a:t>
            </a:r>
            <a:r>
              <a:rPr lang="zh-CN" altLang="en-US" dirty="0" smtClean="0">
                <a:solidFill>
                  <a:srgbClr val="C0C0C0"/>
                </a:solidFill>
                <a:latin typeface="宋体" pitchFamily="2" charset="-122"/>
                <a:ea typeface="宋体" pitchFamily="2" charset="-122"/>
              </a:rPr>
              <a:t>仲裁号</a:t>
            </a:r>
            <a:endParaRPr lang="en-US" altLang="zh-CN" dirty="0" smtClean="0">
              <a:solidFill>
                <a:srgbClr val="C0C0C0"/>
              </a:solidFill>
              <a:latin typeface="宋体" pitchFamily="2" charset="-122"/>
              <a:ea typeface="宋体" pitchFamily="2" charset="-122"/>
            </a:endParaRPr>
          </a:p>
          <a:p>
            <a:pPr lvl="2">
              <a:lnSpc>
                <a:spcPct val="150000"/>
              </a:lnSpc>
              <a:spcBef>
                <a:spcPts val="0"/>
              </a:spcBef>
            </a:pPr>
            <a:r>
              <a:rPr lang="zh-CN" altLang="en-US" dirty="0" smtClean="0">
                <a:solidFill>
                  <a:srgbClr val="C0C0C0"/>
                </a:solidFill>
                <a:latin typeface="宋体" pitchFamily="2" charset="-122"/>
                <a:ea typeface="宋体" pitchFamily="2" charset="-122"/>
              </a:rPr>
              <a:t>自举分散式仲裁、并行竞争仲裁、冲突检测分散式仲裁</a:t>
            </a:r>
            <a:endParaRPr lang="en-US" altLang="zh-CN" dirty="0" smtClean="0">
              <a:solidFill>
                <a:srgbClr val="C0C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623392" y="317858"/>
            <a:ext cx="5257800" cy="422275"/>
          </a:xfrm>
        </p:spPr>
        <p:txBody>
          <a:bodyPr/>
          <a:lstStyle/>
          <a:p>
            <a:r>
              <a:rPr lang="en-US" altLang="zh-CN" sz="2800" i="0" dirty="0" smtClean="0"/>
              <a:t>1 </a:t>
            </a:r>
            <a:r>
              <a:rPr lang="zh-CN" altLang="en-US" sz="2800" i="0" dirty="0"/>
              <a:t>总线的仲裁方式</a:t>
            </a:r>
          </a:p>
        </p:txBody>
      </p:sp>
      <p:graphicFrame>
        <p:nvGraphicFramePr>
          <p:cNvPr id="477192" name="Object 8"/>
          <p:cNvGraphicFramePr>
            <a:graphicFrameLocks noGrp="1" noChangeAspect="1"/>
          </p:cNvGraphicFramePr>
          <p:nvPr>
            <p:ph sz="half" idx="2"/>
            <p:extLst>
              <p:ext uri="{D42A27DB-BD31-4B8C-83A1-F6EECF244321}">
                <p14:modId xmlns:p14="http://schemas.microsoft.com/office/powerpoint/2010/main" val="3498413463"/>
              </p:ext>
            </p:extLst>
          </p:nvPr>
        </p:nvGraphicFramePr>
        <p:xfrm>
          <a:off x="2063927" y="3561823"/>
          <a:ext cx="8136530" cy="2286608"/>
        </p:xfrm>
        <a:graphic>
          <a:graphicData uri="http://schemas.openxmlformats.org/presentationml/2006/ole">
            <mc:AlternateContent xmlns:mc="http://schemas.openxmlformats.org/markup-compatibility/2006">
              <mc:Choice xmlns:v="urn:schemas-microsoft-com:vml" Requires="v">
                <p:oleObj spid="_x0000_s477474" name="Visio" r:id="rId4" imgW="5007864" imgH="1408786" progId="Visio.Drawing.11">
                  <p:embed/>
                </p:oleObj>
              </mc:Choice>
              <mc:Fallback>
                <p:oleObj name="Visio" r:id="rId4" imgW="5007864" imgH="1408786" progId="Visio.Drawing.11">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927" y="3561823"/>
                        <a:ext cx="8136530" cy="2286608"/>
                      </a:xfrm>
                      <a:prstGeom prst="rect">
                        <a:avLst/>
                      </a:prstGeom>
                      <a:noFill/>
                      <a:extLst/>
                    </p:spPr>
                  </p:pic>
                </p:oleObj>
              </mc:Fallback>
            </mc:AlternateContent>
          </a:graphicData>
        </a:graphic>
      </p:graphicFrame>
      <p:sp>
        <p:nvSpPr>
          <p:cNvPr id="477193" name="Rectangle 9"/>
          <p:cNvSpPr>
            <a:spLocks noGrp="1" noChangeArrowheads="1"/>
          </p:cNvSpPr>
          <p:nvPr>
            <p:ph type="body" sz="half" idx="1"/>
          </p:nvPr>
        </p:nvSpPr>
        <p:spPr>
          <a:xfrm>
            <a:off x="623392" y="908050"/>
            <a:ext cx="10945216" cy="2555030"/>
          </a:xfrm>
          <a:noFill/>
          <a:ln/>
        </p:spPr>
        <p:txBody>
          <a:bodyPr vert="horz" wrap="square" lIns="63500" tIns="61200" rIns="63500" bIns="61200" numCol="1" anchor="t" anchorCtr="0" compatLnSpc="1">
            <a:prstTxWarp prst="textNoShape">
              <a:avLst/>
            </a:prstTxWarp>
            <a:spAutoFit/>
          </a:bodyPr>
          <a:lstStyle/>
          <a:p>
            <a:pPr>
              <a:lnSpc>
                <a:spcPct val="100000"/>
              </a:lnSpc>
              <a:spcBef>
                <a:spcPts val="1200"/>
              </a:spcBef>
            </a:pPr>
            <a:r>
              <a:rPr lang="zh-CN" altLang="en-US" sz="2800" dirty="0">
                <a:ea typeface="宋体" pitchFamily="2" charset="-122"/>
              </a:rPr>
              <a:t>链式查询方式</a:t>
            </a:r>
          </a:p>
          <a:p>
            <a:pPr lvl="1">
              <a:lnSpc>
                <a:spcPct val="100000"/>
              </a:lnSpc>
              <a:spcBef>
                <a:spcPts val="1200"/>
              </a:spcBef>
            </a:pPr>
            <a:r>
              <a:rPr lang="en-US" altLang="zh-CN" dirty="0" err="1">
                <a:ea typeface="宋体" pitchFamily="2" charset="-122"/>
              </a:rPr>
              <a:t>总线控制器（仲裁器）收到总线申请BR</a:t>
            </a:r>
            <a:r>
              <a:rPr lang="en-US" altLang="zh-CN" dirty="0" smtClean="0">
                <a:ea typeface="宋体" pitchFamily="2" charset="-122"/>
              </a:rPr>
              <a:t>，</a:t>
            </a:r>
            <a:r>
              <a:rPr lang="zh-CN" altLang="en-US" dirty="0" smtClean="0">
                <a:ea typeface="宋体" pitchFamily="2" charset="-122"/>
              </a:rPr>
              <a:t>通过</a:t>
            </a:r>
            <a:r>
              <a:rPr lang="en-US" altLang="zh-CN" dirty="0" smtClean="0">
                <a:ea typeface="宋体" pitchFamily="2" charset="-122"/>
              </a:rPr>
              <a:t>BS</a:t>
            </a:r>
            <a:r>
              <a:rPr lang="zh-CN" altLang="en-US" dirty="0" smtClean="0">
                <a:ea typeface="宋体" pitchFamily="2" charset="-122"/>
              </a:rPr>
              <a:t>判断总线是否空闲，如空闲则将</a:t>
            </a:r>
            <a:r>
              <a:rPr lang="en-US" altLang="zh-CN" dirty="0" smtClean="0">
                <a:ea typeface="宋体" pitchFamily="2" charset="-122"/>
              </a:rPr>
              <a:t>BG</a:t>
            </a:r>
            <a:r>
              <a:rPr lang="zh-CN" altLang="en-US" dirty="0">
                <a:ea typeface="宋体" pitchFamily="2" charset="-122"/>
              </a:rPr>
              <a:t>（</a:t>
            </a:r>
            <a:r>
              <a:rPr lang="zh-CN" altLang="en-US" dirty="0" smtClean="0">
                <a:ea typeface="宋体" pitchFamily="2" charset="-122"/>
              </a:rPr>
              <a:t>总线许可信号</a:t>
            </a:r>
            <a:r>
              <a:rPr lang="zh-CN" altLang="en-US" dirty="0">
                <a:ea typeface="宋体" pitchFamily="2" charset="-122"/>
              </a:rPr>
              <a:t>）逐个往下传；</a:t>
            </a:r>
          </a:p>
          <a:p>
            <a:pPr lvl="1">
              <a:lnSpc>
                <a:spcPct val="100000"/>
              </a:lnSpc>
              <a:spcBef>
                <a:spcPts val="1200"/>
              </a:spcBef>
            </a:pPr>
            <a:r>
              <a:rPr lang="zh-CN" altLang="en-US" dirty="0">
                <a:ea typeface="宋体" pitchFamily="2" charset="-122"/>
              </a:rPr>
              <a:t>遇到某接口有总线申请（</a:t>
            </a:r>
            <a:r>
              <a:rPr lang="en-US" altLang="zh-CN" dirty="0">
                <a:ea typeface="宋体" pitchFamily="2" charset="-122"/>
              </a:rPr>
              <a:t>BR</a:t>
            </a:r>
            <a:r>
              <a:rPr lang="zh-CN" altLang="en-US" dirty="0">
                <a:ea typeface="宋体" pitchFamily="2" charset="-122"/>
              </a:rPr>
              <a:t>：总线申请信号），</a:t>
            </a:r>
            <a:r>
              <a:rPr lang="en-US" altLang="zh-CN" dirty="0">
                <a:ea typeface="宋体" pitchFamily="2" charset="-122"/>
              </a:rPr>
              <a:t>BG</a:t>
            </a:r>
            <a:r>
              <a:rPr lang="zh-CN" altLang="en-US" dirty="0">
                <a:ea typeface="宋体" pitchFamily="2" charset="-122"/>
              </a:rPr>
              <a:t>停止往下传；</a:t>
            </a:r>
          </a:p>
          <a:p>
            <a:pPr lvl="1">
              <a:lnSpc>
                <a:spcPct val="100000"/>
              </a:lnSpc>
              <a:spcBef>
                <a:spcPts val="1200"/>
              </a:spcBef>
            </a:pPr>
            <a:r>
              <a:rPr lang="zh-CN" altLang="en-US" dirty="0">
                <a:ea typeface="宋体" pitchFamily="2" charset="-122"/>
              </a:rPr>
              <a:t>该接口获得总线使用权，并建立总线忙信号</a:t>
            </a:r>
            <a:r>
              <a:rPr lang="en-US" altLang="zh-CN" dirty="0">
                <a:ea typeface="宋体" pitchFamily="2" charset="-122"/>
              </a:rPr>
              <a:t>BS</a:t>
            </a:r>
            <a:r>
              <a:rPr lang="zh-CN" altLang="en-US" dirty="0">
                <a:ea typeface="宋体" pitchFamily="2" charset="-122"/>
              </a:rPr>
              <a:t>。</a:t>
            </a:r>
            <a:endParaRPr lang="en-US" altLang="zh-CN" dirty="0">
              <a:ea typeface="宋体" pitchFamily="2" charset="-122"/>
            </a:endParaRPr>
          </a:p>
          <a:p>
            <a:pPr lvl="1">
              <a:lnSpc>
                <a:spcPct val="100000"/>
              </a:lnSpc>
              <a:spcBef>
                <a:spcPts val="1200"/>
              </a:spcBef>
            </a:pPr>
            <a:r>
              <a:rPr lang="zh-CN" altLang="en-US" dirty="0">
                <a:ea typeface="宋体" pitchFamily="2" charset="-122"/>
              </a:rPr>
              <a:t>优先级问题？</a:t>
            </a:r>
          </a:p>
        </p:txBody>
      </p:sp>
      <p:sp>
        <p:nvSpPr>
          <p:cNvPr id="2" name="文本框 1"/>
          <p:cNvSpPr txBox="1"/>
          <p:nvPr/>
        </p:nvSpPr>
        <p:spPr>
          <a:xfrm>
            <a:off x="3107854" y="6053225"/>
            <a:ext cx="6048672" cy="400110"/>
          </a:xfrm>
          <a:prstGeom prst="rect">
            <a:avLst/>
          </a:prstGeom>
          <a:noFill/>
        </p:spPr>
        <p:txBody>
          <a:bodyPr wrap="square" rtlCol="0">
            <a:spAutoFit/>
          </a:bodyPr>
          <a:lstStyle/>
          <a:p>
            <a:r>
              <a:rPr lang="zh-CN" altLang="en-US" dirty="0"/>
              <a:t>硬件简单，易于扩展，但对故障敏感，优先级不灵活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658788" y="300052"/>
            <a:ext cx="5257800" cy="422275"/>
          </a:xfrm>
        </p:spPr>
        <p:txBody>
          <a:bodyPr/>
          <a:lstStyle/>
          <a:p>
            <a:r>
              <a:rPr lang="en-US" altLang="zh-CN" sz="2800" i="0" dirty="0" smtClean="0"/>
              <a:t>1 </a:t>
            </a:r>
            <a:r>
              <a:rPr lang="zh-CN" altLang="en-US" sz="2800" i="0" dirty="0" smtClean="0"/>
              <a:t>总线</a:t>
            </a:r>
            <a:r>
              <a:rPr lang="zh-CN" altLang="en-US" sz="2800" i="0" dirty="0"/>
              <a:t>的仲裁方式</a:t>
            </a:r>
          </a:p>
        </p:txBody>
      </p:sp>
      <p:graphicFrame>
        <p:nvGraphicFramePr>
          <p:cNvPr id="479237" name="Object 5"/>
          <p:cNvGraphicFramePr>
            <a:graphicFrameLocks noGrp="1" noChangeAspect="1"/>
          </p:cNvGraphicFramePr>
          <p:nvPr>
            <p:ph sz="half" idx="2"/>
            <p:extLst>
              <p:ext uri="{D42A27DB-BD31-4B8C-83A1-F6EECF244321}">
                <p14:modId xmlns:p14="http://schemas.microsoft.com/office/powerpoint/2010/main" val="2463913482"/>
              </p:ext>
            </p:extLst>
          </p:nvPr>
        </p:nvGraphicFramePr>
        <p:xfrm>
          <a:off x="2135560" y="3283237"/>
          <a:ext cx="8064500" cy="2193925"/>
        </p:xfrm>
        <a:graphic>
          <a:graphicData uri="http://schemas.openxmlformats.org/presentationml/2006/ole">
            <mc:AlternateContent xmlns:mc="http://schemas.openxmlformats.org/markup-compatibility/2006">
              <mc:Choice xmlns:v="urn:schemas-microsoft-com:vml" Requires="v">
                <p:oleObj spid="_x0000_s479520" name="Visio" r:id="rId4" imgW="6172874" imgH="1678987" progId="Visio.Drawing.11">
                  <p:embed/>
                </p:oleObj>
              </mc:Choice>
              <mc:Fallback>
                <p:oleObj name="Visio" r:id="rId4" imgW="6172874" imgH="1678987" progId="Visio.Drawing.11">
                  <p:embed/>
                  <p:pic>
                    <p:nvPicPr>
                      <p:cNvPr id="0" name="Picture 5"/>
                      <p:cNvPicPr>
                        <a:picLocks noChangeAspect="1" noChangeArrowheads="1"/>
                      </p:cNvPicPr>
                      <p:nvPr/>
                    </p:nvPicPr>
                    <p:blipFill>
                      <a:blip r:embed="rId5"/>
                      <a:srcRect/>
                      <a:stretch>
                        <a:fillRect/>
                      </a:stretch>
                    </p:blipFill>
                    <p:spPr bwMode="auto">
                      <a:xfrm>
                        <a:off x="2135560" y="3283237"/>
                        <a:ext cx="8064500" cy="219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9238" name="Rectangle 6"/>
          <p:cNvSpPr>
            <a:spLocks noGrp="1" noChangeArrowheads="1"/>
          </p:cNvSpPr>
          <p:nvPr>
            <p:ph type="body" sz="half" idx="1"/>
          </p:nvPr>
        </p:nvSpPr>
        <p:spPr>
          <a:xfrm>
            <a:off x="767408" y="933784"/>
            <a:ext cx="10873208" cy="1847144"/>
          </a:xfrm>
          <a:noFill/>
          <a:ln/>
        </p:spPr>
        <p:txBody>
          <a:bodyPr vert="horz" wrap="square" lIns="63500" tIns="61200" rIns="63500" bIns="61200" numCol="1" anchor="t" anchorCtr="0" compatLnSpc="1">
            <a:prstTxWarp prst="textNoShape">
              <a:avLst/>
            </a:prstTxWarp>
            <a:spAutoFit/>
          </a:bodyPr>
          <a:lstStyle/>
          <a:p>
            <a:pPr>
              <a:lnSpc>
                <a:spcPct val="100000"/>
              </a:lnSpc>
            </a:pPr>
            <a:r>
              <a:rPr lang="zh-CN" altLang="en-US" sz="2800" dirty="0">
                <a:ea typeface="宋体" pitchFamily="2" charset="-122"/>
              </a:rPr>
              <a:t>计数器定时查询方式</a:t>
            </a:r>
          </a:p>
          <a:p>
            <a:pPr lvl="1">
              <a:lnSpc>
                <a:spcPct val="100000"/>
              </a:lnSpc>
            </a:pPr>
            <a:r>
              <a:rPr lang="zh-CN" altLang="en-US" sz="2000" dirty="0">
                <a:ea typeface="宋体" pitchFamily="2" charset="-122"/>
              </a:rPr>
              <a:t>总线控制器（仲裁器）收到总线申请</a:t>
            </a:r>
            <a:r>
              <a:rPr lang="en-US" altLang="zh-CN" sz="2000" dirty="0">
                <a:ea typeface="宋体" pitchFamily="2" charset="-122"/>
              </a:rPr>
              <a:t>BR</a:t>
            </a:r>
            <a:r>
              <a:rPr lang="zh-CN" altLang="en-US" sz="2000" dirty="0">
                <a:ea typeface="宋体" pitchFamily="2" charset="-122"/>
              </a:rPr>
              <a:t>，仲裁器上的计数器开始计数；</a:t>
            </a:r>
          </a:p>
          <a:p>
            <a:pPr lvl="1">
              <a:lnSpc>
                <a:spcPct val="100000"/>
              </a:lnSpc>
            </a:pPr>
            <a:r>
              <a:rPr lang="zh-CN" altLang="en-US" sz="2000" dirty="0">
                <a:ea typeface="宋体" pitchFamily="2" charset="-122"/>
              </a:rPr>
              <a:t>当某个有总线申请的设备地址与计数器一致，便获得总线使用权，并建立总线忙信号</a:t>
            </a:r>
            <a:r>
              <a:rPr lang="en-US" altLang="zh-CN" sz="2000" dirty="0">
                <a:ea typeface="宋体" pitchFamily="2" charset="-122"/>
              </a:rPr>
              <a:t>BS</a:t>
            </a:r>
            <a:r>
              <a:rPr lang="zh-CN" altLang="en-US" sz="2000" dirty="0">
                <a:ea typeface="宋体" pitchFamily="2" charset="-122"/>
              </a:rPr>
              <a:t>。</a:t>
            </a:r>
            <a:endParaRPr lang="en-US" altLang="zh-CN" sz="2000" dirty="0">
              <a:ea typeface="宋体" pitchFamily="2" charset="-122"/>
            </a:endParaRPr>
          </a:p>
          <a:p>
            <a:pPr lvl="1">
              <a:lnSpc>
                <a:spcPct val="100000"/>
              </a:lnSpc>
            </a:pPr>
            <a:r>
              <a:rPr lang="zh-CN" altLang="en-US" sz="2000" dirty="0">
                <a:ea typeface="宋体" pitchFamily="2" charset="-122"/>
              </a:rPr>
              <a:t>优先级问题？</a:t>
            </a:r>
          </a:p>
        </p:txBody>
      </p:sp>
      <p:sp>
        <p:nvSpPr>
          <p:cNvPr id="6" name="文本框 5"/>
          <p:cNvSpPr txBox="1"/>
          <p:nvPr/>
        </p:nvSpPr>
        <p:spPr>
          <a:xfrm>
            <a:off x="2639616" y="5837202"/>
            <a:ext cx="6120680" cy="400110"/>
          </a:xfrm>
          <a:prstGeom prst="rect">
            <a:avLst/>
          </a:prstGeom>
          <a:noFill/>
        </p:spPr>
        <p:txBody>
          <a:bodyPr wrap="square" rtlCol="0">
            <a:spAutoFit/>
          </a:bodyPr>
          <a:lstStyle/>
          <a:p>
            <a:r>
              <a:rPr lang="zh-CN" altLang="en-US" dirty="0"/>
              <a:t>硬件较复杂，但对故障不敏感，优先级定义灵活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335360" y="281287"/>
            <a:ext cx="5257800" cy="422275"/>
          </a:xfrm>
        </p:spPr>
        <p:txBody>
          <a:bodyPr/>
          <a:lstStyle/>
          <a:p>
            <a:r>
              <a:rPr lang="en-US" altLang="zh-CN" sz="2800" i="0" dirty="0" smtClean="0"/>
              <a:t>1 </a:t>
            </a:r>
            <a:r>
              <a:rPr lang="zh-CN" altLang="en-US" sz="2800" i="0" dirty="0" smtClean="0"/>
              <a:t>总线</a:t>
            </a:r>
            <a:r>
              <a:rPr lang="zh-CN" altLang="en-US" sz="2800" i="0" dirty="0"/>
              <a:t>的仲裁方式</a:t>
            </a:r>
          </a:p>
        </p:txBody>
      </p:sp>
      <p:sp>
        <p:nvSpPr>
          <p:cNvPr id="478213" name="Rectangle 5"/>
          <p:cNvSpPr>
            <a:spLocks noGrp="1" noChangeArrowheads="1"/>
          </p:cNvSpPr>
          <p:nvPr>
            <p:ph type="body" sz="half" idx="1"/>
          </p:nvPr>
        </p:nvSpPr>
        <p:spPr>
          <a:xfrm>
            <a:off x="767408" y="981075"/>
            <a:ext cx="9505305" cy="1600923"/>
          </a:xfrm>
          <a:noFill/>
          <a:ln/>
        </p:spPr>
        <p:txBody>
          <a:bodyPr vert="horz" wrap="square" lIns="63500" tIns="61200" rIns="63500" bIns="61200" numCol="1" anchor="t" anchorCtr="0" compatLnSpc="1">
            <a:prstTxWarp prst="textNoShape">
              <a:avLst/>
            </a:prstTxWarp>
            <a:spAutoFit/>
          </a:bodyPr>
          <a:lstStyle/>
          <a:p>
            <a:r>
              <a:rPr lang="zh-CN" altLang="en-US" sz="2800" dirty="0">
                <a:ea typeface="宋体" pitchFamily="2" charset="-122"/>
              </a:rPr>
              <a:t>独立请求方式</a:t>
            </a:r>
          </a:p>
          <a:p>
            <a:pPr lvl="1"/>
            <a:r>
              <a:rPr lang="zh-CN" altLang="en-US" sz="2000" dirty="0">
                <a:ea typeface="宋体" pitchFamily="2" charset="-122"/>
              </a:rPr>
              <a:t>每个设备有独立的请求信号和总线同意信号；</a:t>
            </a:r>
          </a:p>
          <a:p>
            <a:pPr lvl="1"/>
            <a:r>
              <a:rPr lang="zh-CN" altLang="en-US" sz="2000" dirty="0">
                <a:ea typeface="宋体" pitchFamily="2" charset="-122"/>
              </a:rPr>
              <a:t>总线控制器根据设备的优先级决定将总线的使用权交给哪个设备</a:t>
            </a:r>
            <a:r>
              <a:rPr lang="zh-CN" altLang="en-US" sz="2000" dirty="0" smtClean="0">
                <a:ea typeface="宋体" pitchFamily="2" charset="-122"/>
              </a:rPr>
              <a:t>。</a:t>
            </a:r>
            <a:endParaRPr lang="en-US" altLang="zh-CN" sz="2000" dirty="0" smtClean="0">
              <a:ea typeface="宋体" pitchFamily="2" charset="-122"/>
            </a:endParaRPr>
          </a:p>
          <a:p>
            <a:pPr lvl="1"/>
            <a:r>
              <a:rPr lang="zh-CN" altLang="en-US" sz="2000" dirty="0">
                <a:ea typeface="宋体" pitchFamily="2" charset="-122"/>
              </a:rPr>
              <a:t>图</a:t>
            </a:r>
            <a:r>
              <a:rPr lang="zh-CN" altLang="en-US" sz="2000" dirty="0" smtClean="0">
                <a:ea typeface="宋体" pitchFamily="2" charset="-122"/>
              </a:rPr>
              <a:t>中省略了</a:t>
            </a:r>
            <a:r>
              <a:rPr lang="en-US" altLang="zh-CN" sz="2000" dirty="0" smtClean="0">
                <a:ea typeface="宋体" pitchFamily="2" charset="-122"/>
              </a:rPr>
              <a:t>BS</a:t>
            </a:r>
            <a:endParaRPr lang="zh-CN" altLang="en-US" sz="2000" dirty="0">
              <a:ea typeface="宋体" pitchFamily="2" charset="-122"/>
            </a:endParaRPr>
          </a:p>
        </p:txBody>
      </p:sp>
      <p:graphicFrame>
        <p:nvGraphicFramePr>
          <p:cNvPr id="478215" name="Object 7"/>
          <p:cNvGraphicFramePr>
            <a:graphicFrameLocks noGrp="1" noChangeAspect="1"/>
          </p:cNvGraphicFramePr>
          <p:nvPr>
            <p:ph sz="half" idx="2"/>
            <p:extLst>
              <p:ext uri="{D42A27DB-BD31-4B8C-83A1-F6EECF244321}">
                <p14:modId xmlns:p14="http://schemas.microsoft.com/office/powerpoint/2010/main" val="471551821"/>
              </p:ext>
            </p:extLst>
          </p:nvPr>
        </p:nvGraphicFramePr>
        <p:xfrm>
          <a:off x="3000674" y="2683006"/>
          <a:ext cx="6263678" cy="3338282"/>
        </p:xfrm>
        <a:graphic>
          <a:graphicData uri="http://schemas.openxmlformats.org/presentationml/2006/ole">
            <mc:AlternateContent xmlns:mc="http://schemas.openxmlformats.org/markup-compatibility/2006">
              <mc:Choice xmlns:v="urn:schemas-microsoft-com:vml" Requires="v">
                <p:oleObj spid="_x0000_s478497" name="Visio" r:id="rId4" imgW="5791505" imgH="3086100" progId="Visio.Drawing.11">
                  <p:embed/>
                </p:oleObj>
              </mc:Choice>
              <mc:Fallback>
                <p:oleObj name="Visio" r:id="rId4" imgW="5791505" imgH="3086100" progId="Visio.Drawing.1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674" y="2683006"/>
                        <a:ext cx="6263678" cy="3338282"/>
                      </a:xfrm>
                      <a:prstGeom prst="rect">
                        <a:avLst/>
                      </a:prstGeom>
                      <a:noFill/>
                      <a:ln>
                        <a:noFill/>
                      </a:ln>
                      <a:effectLst/>
                      <a:extLst/>
                    </p:spPr>
                  </p:pic>
                </p:oleObj>
              </mc:Fallback>
            </mc:AlternateContent>
          </a:graphicData>
        </a:graphic>
      </p:graphicFrame>
      <p:sp>
        <p:nvSpPr>
          <p:cNvPr id="5" name="文本框 4"/>
          <p:cNvSpPr txBox="1"/>
          <p:nvPr/>
        </p:nvSpPr>
        <p:spPr>
          <a:xfrm>
            <a:off x="2423592" y="6165304"/>
            <a:ext cx="7344816" cy="400110"/>
          </a:xfrm>
          <a:prstGeom prst="rect">
            <a:avLst/>
          </a:prstGeom>
          <a:noFill/>
        </p:spPr>
        <p:txBody>
          <a:bodyPr wrap="square" rtlCol="0">
            <a:spAutoFit/>
          </a:bodyPr>
          <a:lstStyle/>
          <a:p>
            <a:r>
              <a:rPr lang="zh-CN" altLang="en-US" dirty="0"/>
              <a:t>连线最多成本高，但速度最快，对故障不敏感，优先级定义灵活</a:t>
            </a:r>
          </a:p>
        </p:txBody>
      </p:sp>
      <p:sp>
        <p:nvSpPr>
          <p:cNvPr id="6" name="矩形 5"/>
          <p:cNvSpPr/>
          <p:nvPr/>
        </p:nvSpPr>
        <p:spPr>
          <a:xfrm>
            <a:off x="9264352" y="3429000"/>
            <a:ext cx="1289135" cy="338554"/>
          </a:xfrm>
          <a:prstGeom prst="rect">
            <a:avLst/>
          </a:prstGeom>
        </p:spPr>
        <p:txBody>
          <a:bodyPr wrap="none">
            <a:spAutoFit/>
          </a:bodyPr>
          <a:lstStyle/>
          <a:p>
            <a:r>
              <a:rPr lang="zh-CN" altLang="en-US" sz="1600" dirty="0" smtClean="0"/>
              <a:t>图中省略</a:t>
            </a:r>
            <a:r>
              <a:rPr lang="en-US" altLang="zh-CN" sz="1600" dirty="0" smtClean="0"/>
              <a:t>BS</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accent1"/>
            </a:solidFill>
            <a:effectLst/>
            <a:latin typeface="Arial"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17981</TotalTime>
  <Pages>47</Pages>
  <Words>4584</Words>
  <Application>Microsoft Office PowerPoint</Application>
  <PresentationFormat>宽屏</PresentationFormat>
  <Paragraphs>543</Paragraphs>
  <Slides>52</Slides>
  <Notes>18</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52</vt:i4>
      </vt:variant>
    </vt:vector>
  </HeadingPairs>
  <TitlesOfParts>
    <vt:vector size="68" baseType="lpstr">
      <vt:lpstr>Arial Unicode MS</vt:lpstr>
      <vt:lpstr>Segoe UI Black</vt:lpstr>
      <vt:lpstr>Yu Gothic</vt:lpstr>
      <vt:lpstr>楷体</vt:lpstr>
      <vt:lpstr>楷体_GB2312</vt:lpstr>
      <vt:lpstr>宋体</vt:lpstr>
      <vt:lpstr>微软雅黑</vt:lpstr>
      <vt:lpstr>Arial</vt:lpstr>
      <vt:lpstr>Courier New</vt:lpstr>
      <vt:lpstr>Helvetica</vt:lpstr>
      <vt:lpstr>Times New Roman</vt:lpstr>
      <vt:lpstr>Wingdings</vt:lpstr>
      <vt:lpstr>CS152-SP98</vt:lpstr>
      <vt:lpstr>新硬件基础模板</vt:lpstr>
      <vt:lpstr>Visio</vt:lpstr>
      <vt:lpstr>VISIO</vt:lpstr>
      <vt:lpstr>计算机硬件基础</vt:lpstr>
      <vt:lpstr>PowerPoint 演示文稿</vt:lpstr>
      <vt:lpstr>总线</vt:lpstr>
      <vt:lpstr>多总线结构实例</vt:lpstr>
      <vt:lpstr>多总线结构实例</vt:lpstr>
      <vt:lpstr>1总线的仲裁方式</vt:lpstr>
      <vt:lpstr>1 总线的仲裁方式</vt:lpstr>
      <vt:lpstr>1 总线的仲裁方式</vt:lpstr>
      <vt:lpstr>1 总线的仲裁方式</vt:lpstr>
      <vt:lpstr>PowerPoint 演示文稿</vt:lpstr>
      <vt:lpstr>2 I/O接口</vt:lpstr>
      <vt:lpstr>2  I/O接口</vt:lpstr>
      <vt:lpstr>2  I/O接口</vt:lpstr>
      <vt:lpstr>2 I/O接口</vt:lpstr>
      <vt:lpstr>2 I/O接口</vt:lpstr>
      <vt:lpstr>2 I/O接口</vt:lpstr>
      <vt:lpstr>2 I/O接口</vt:lpstr>
      <vt:lpstr>2 I/O接口</vt:lpstr>
      <vt:lpstr>2 I/O接口</vt:lpstr>
      <vt:lpstr>2 I/O接口</vt:lpstr>
      <vt:lpstr>I/O接口的软件</vt:lpstr>
      <vt:lpstr>PowerPoint 演示文稿</vt:lpstr>
      <vt:lpstr>3 程序查询I/O方式</vt:lpstr>
      <vt:lpstr>3 程序查询I/O方式</vt:lpstr>
      <vt:lpstr>3 程序查询I/O方式</vt:lpstr>
      <vt:lpstr>3 程序查询I/O方式</vt:lpstr>
      <vt:lpstr>3 程序查询I/O方式</vt:lpstr>
      <vt:lpstr>3 程序查询I/O方式</vt:lpstr>
      <vt:lpstr>PowerPoint 演示文稿</vt:lpstr>
      <vt:lpstr>4 中断与中断I/O</vt:lpstr>
      <vt:lpstr>4 中断与中断I/O</vt:lpstr>
      <vt:lpstr>4中断与中断I/O</vt:lpstr>
      <vt:lpstr>4 中断与中断I/O</vt:lpstr>
      <vt:lpstr>4 中断与中断I/O</vt:lpstr>
      <vt:lpstr>4 中断与中断I/O</vt:lpstr>
      <vt:lpstr>4 中断与中断I/O</vt:lpstr>
      <vt:lpstr>4 中断与中断I/O</vt:lpstr>
      <vt:lpstr>4 中断与中断I/O</vt:lpstr>
      <vt:lpstr>4 中断与中断I/O</vt:lpstr>
      <vt:lpstr>PowerPoint 演示文稿</vt:lpstr>
      <vt:lpstr>5 DMA的一般概念</vt:lpstr>
      <vt:lpstr>5 DMA的一般概念</vt:lpstr>
      <vt:lpstr>5 DMA过程</vt:lpstr>
      <vt:lpstr>5 DMA过程</vt:lpstr>
      <vt:lpstr>5 DMA过程</vt:lpstr>
      <vt:lpstr>5 DMA过程</vt:lpstr>
      <vt:lpstr>5 DMA过程</vt:lpstr>
      <vt:lpstr>5 DMA控制器的结构</vt:lpstr>
      <vt:lpstr>5  DMA控制器的结构</vt:lpstr>
      <vt:lpstr>5  DMA控制器的结构</vt:lpstr>
      <vt:lpstr>5 DMA控制器的类型</vt:lpstr>
      <vt:lpstr>5 DMA控制器的类型</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dc:title>
  <dc:creator>lxd</dc:creator>
  <cp:lastModifiedBy>Administrator</cp:lastModifiedBy>
  <cp:revision>522</cp:revision>
  <cp:lastPrinted>1999-08-22T22:40:57Z</cp:lastPrinted>
  <dcterms:created xsi:type="dcterms:W3CDTF">1997-08-19T16:58:46Z</dcterms:created>
  <dcterms:modified xsi:type="dcterms:W3CDTF">2024-12-16T16:41:24Z</dcterms:modified>
</cp:coreProperties>
</file>